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74"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471D"/>
    <a:srgbClr val="C42906"/>
    <a:srgbClr val="F7DA77"/>
    <a:srgbClr val="F1EFE0"/>
    <a:srgbClr val="FED876"/>
    <a:srgbClr val="1E201D"/>
    <a:srgbClr val="E2882C"/>
    <a:srgbClr val="7F7F7F"/>
    <a:srgbClr val="AC4242"/>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3EFB4A-AFFA-4B5D-888E-5C52C74591DA}" v="1278" dt="2024-04-29T07:06:31.9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438-CD0C-61E7-82BD-67692E0641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5F38E6-4361-C24D-18A5-55ABB9F450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0960FE-0FA6-B1E1-17BB-99CCFADE5535}"/>
              </a:ext>
            </a:extLst>
          </p:cNvPr>
          <p:cNvSpPr>
            <a:spLocks noGrp="1"/>
          </p:cNvSpPr>
          <p:nvPr>
            <p:ph type="dt" sz="half" idx="10"/>
          </p:nvPr>
        </p:nvSpPr>
        <p:spPr/>
        <p:txBody>
          <a:bodyPr/>
          <a:lstStyle/>
          <a:p>
            <a:fld id="{3255ED08-2404-4D84-91D1-1255F99BD438}" type="datetimeFigureOut">
              <a:rPr lang="en-IN" smtClean="0"/>
              <a:t>29-04-2024</a:t>
            </a:fld>
            <a:endParaRPr lang="en-IN"/>
          </a:p>
        </p:txBody>
      </p:sp>
      <p:sp>
        <p:nvSpPr>
          <p:cNvPr id="5" name="Footer Placeholder 4">
            <a:extLst>
              <a:ext uri="{FF2B5EF4-FFF2-40B4-BE49-F238E27FC236}">
                <a16:creationId xmlns:a16="http://schemas.microsoft.com/office/drawing/2014/main" id="{CA1D00E9-776A-FCC5-359D-6B5F5B6ABA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5665A5-0562-DAE4-9CA2-6366DFD37525}"/>
              </a:ext>
            </a:extLst>
          </p:cNvPr>
          <p:cNvSpPr>
            <a:spLocks noGrp="1"/>
          </p:cNvSpPr>
          <p:nvPr>
            <p:ph type="sldNum" sz="quarter" idx="12"/>
          </p:nvPr>
        </p:nvSpPr>
        <p:spPr/>
        <p:txBody>
          <a:bodyPr/>
          <a:lstStyle/>
          <a:p>
            <a:fld id="{1F4C0756-6BFC-4FA0-8CA5-52AFBB93846C}" type="slidenum">
              <a:rPr lang="en-IN" smtClean="0"/>
              <a:t>‹#›</a:t>
            </a:fld>
            <a:endParaRPr lang="en-IN"/>
          </a:p>
        </p:txBody>
      </p:sp>
    </p:spTree>
    <p:extLst>
      <p:ext uri="{BB962C8B-B14F-4D97-AF65-F5344CB8AC3E}">
        <p14:creationId xmlns:p14="http://schemas.microsoft.com/office/powerpoint/2010/main" val="4142651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D95E-A22F-B3FF-99EF-EB81828B194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8DEE19-A051-F51A-F953-9C7818B915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AA52B6-9A9C-7059-D1B4-3840578D7CAB}"/>
              </a:ext>
            </a:extLst>
          </p:cNvPr>
          <p:cNvSpPr>
            <a:spLocks noGrp="1"/>
          </p:cNvSpPr>
          <p:nvPr>
            <p:ph type="dt" sz="half" idx="10"/>
          </p:nvPr>
        </p:nvSpPr>
        <p:spPr/>
        <p:txBody>
          <a:bodyPr/>
          <a:lstStyle/>
          <a:p>
            <a:fld id="{3255ED08-2404-4D84-91D1-1255F99BD438}" type="datetimeFigureOut">
              <a:rPr lang="en-IN" smtClean="0"/>
              <a:t>29-04-2024</a:t>
            </a:fld>
            <a:endParaRPr lang="en-IN"/>
          </a:p>
        </p:txBody>
      </p:sp>
      <p:sp>
        <p:nvSpPr>
          <p:cNvPr id="5" name="Footer Placeholder 4">
            <a:extLst>
              <a:ext uri="{FF2B5EF4-FFF2-40B4-BE49-F238E27FC236}">
                <a16:creationId xmlns:a16="http://schemas.microsoft.com/office/drawing/2014/main" id="{0F92E62B-5894-5F7E-A7D9-EA59B1C03E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54BDE5-F57B-C6AA-D3CB-625A52C06814}"/>
              </a:ext>
            </a:extLst>
          </p:cNvPr>
          <p:cNvSpPr>
            <a:spLocks noGrp="1"/>
          </p:cNvSpPr>
          <p:nvPr>
            <p:ph type="sldNum" sz="quarter" idx="12"/>
          </p:nvPr>
        </p:nvSpPr>
        <p:spPr/>
        <p:txBody>
          <a:bodyPr/>
          <a:lstStyle/>
          <a:p>
            <a:fld id="{1F4C0756-6BFC-4FA0-8CA5-52AFBB93846C}" type="slidenum">
              <a:rPr lang="en-IN" smtClean="0"/>
              <a:t>‹#›</a:t>
            </a:fld>
            <a:endParaRPr lang="en-IN"/>
          </a:p>
        </p:txBody>
      </p:sp>
    </p:spTree>
    <p:extLst>
      <p:ext uri="{BB962C8B-B14F-4D97-AF65-F5344CB8AC3E}">
        <p14:creationId xmlns:p14="http://schemas.microsoft.com/office/powerpoint/2010/main" val="57962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1768F4-43B4-E9AD-2351-717725BF11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0719CC-BA62-8AA3-A2D5-84F51DE7F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036788-F869-A78C-285A-341A7D342E77}"/>
              </a:ext>
            </a:extLst>
          </p:cNvPr>
          <p:cNvSpPr>
            <a:spLocks noGrp="1"/>
          </p:cNvSpPr>
          <p:nvPr>
            <p:ph type="dt" sz="half" idx="10"/>
          </p:nvPr>
        </p:nvSpPr>
        <p:spPr/>
        <p:txBody>
          <a:bodyPr/>
          <a:lstStyle/>
          <a:p>
            <a:fld id="{3255ED08-2404-4D84-91D1-1255F99BD438}" type="datetimeFigureOut">
              <a:rPr lang="en-IN" smtClean="0"/>
              <a:t>29-04-2024</a:t>
            </a:fld>
            <a:endParaRPr lang="en-IN"/>
          </a:p>
        </p:txBody>
      </p:sp>
      <p:sp>
        <p:nvSpPr>
          <p:cNvPr id="5" name="Footer Placeholder 4">
            <a:extLst>
              <a:ext uri="{FF2B5EF4-FFF2-40B4-BE49-F238E27FC236}">
                <a16:creationId xmlns:a16="http://schemas.microsoft.com/office/drawing/2014/main" id="{238B9EC1-A2F5-6603-1C4B-723B531DF2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9E8520-63D4-9FD6-0870-BF4D042FA13B}"/>
              </a:ext>
            </a:extLst>
          </p:cNvPr>
          <p:cNvSpPr>
            <a:spLocks noGrp="1"/>
          </p:cNvSpPr>
          <p:nvPr>
            <p:ph type="sldNum" sz="quarter" idx="12"/>
          </p:nvPr>
        </p:nvSpPr>
        <p:spPr/>
        <p:txBody>
          <a:bodyPr/>
          <a:lstStyle/>
          <a:p>
            <a:fld id="{1F4C0756-6BFC-4FA0-8CA5-52AFBB93846C}" type="slidenum">
              <a:rPr lang="en-IN" smtClean="0"/>
              <a:t>‹#›</a:t>
            </a:fld>
            <a:endParaRPr lang="en-IN"/>
          </a:p>
        </p:txBody>
      </p:sp>
    </p:spTree>
    <p:extLst>
      <p:ext uri="{BB962C8B-B14F-4D97-AF65-F5344CB8AC3E}">
        <p14:creationId xmlns:p14="http://schemas.microsoft.com/office/powerpoint/2010/main" val="3112967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9CED-6033-8B40-D2BE-B8121B6F9A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2CD3A5-9DA1-BFD4-B5AB-CFA264C247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8C5D2C-142C-2DC2-BD6C-5B175E665433}"/>
              </a:ext>
            </a:extLst>
          </p:cNvPr>
          <p:cNvSpPr>
            <a:spLocks noGrp="1"/>
          </p:cNvSpPr>
          <p:nvPr>
            <p:ph type="dt" sz="half" idx="10"/>
          </p:nvPr>
        </p:nvSpPr>
        <p:spPr/>
        <p:txBody>
          <a:bodyPr/>
          <a:lstStyle/>
          <a:p>
            <a:fld id="{3255ED08-2404-4D84-91D1-1255F99BD438}" type="datetimeFigureOut">
              <a:rPr lang="en-IN" smtClean="0"/>
              <a:t>29-04-2024</a:t>
            </a:fld>
            <a:endParaRPr lang="en-IN"/>
          </a:p>
        </p:txBody>
      </p:sp>
      <p:sp>
        <p:nvSpPr>
          <p:cNvPr id="5" name="Footer Placeholder 4">
            <a:extLst>
              <a:ext uri="{FF2B5EF4-FFF2-40B4-BE49-F238E27FC236}">
                <a16:creationId xmlns:a16="http://schemas.microsoft.com/office/drawing/2014/main" id="{9AEBB9DC-A6BB-2974-FFC8-00960E3CEB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935A93-5CCD-C61C-15B7-3B3CAE4E2C02}"/>
              </a:ext>
            </a:extLst>
          </p:cNvPr>
          <p:cNvSpPr>
            <a:spLocks noGrp="1"/>
          </p:cNvSpPr>
          <p:nvPr>
            <p:ph type="sldNum" sz="quarter" idx="12"/>
          </p:nvPr>
        </p:nvSpPr>
        <p:spPr/>
        <p:txBody>
          <a:bodyPr/>
          <a:lstStyle/>
          <a:p>
            <a:fld id="{1F4C0756-6BFC-4FA0-8CA5-52AFBB93846C}" type="slidenum">
              <a:rPr lang="en-IN" smtClean="0"/>
              <a:t>‹#›</a:t>
            </a:fld>
            <a:endParaRPr lang="en-IN"/>
          </a:p>
        </p:txBody>
      </p:sp>
    </p:spTree>
    <p:extLst>
      <p:ext uri="{BB962C8B-B14F-4D97-AF65-F5344CB8AC3E}">
        <p14:creationId xmlns:p14="http://schemas.microsoft.com/office/powerpoint/2010/main" val="165190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86C-ED8F-0FCE-C82C-6B5FDFF08B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87C30B0-7276-1E4F-26B4-CF1416084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840F66-D98E-2901-2D24-FE6F41ABBC96}"/>
              </a:ext>
            </a:extLst>
          </p:cNvPr>
          <p:cNvSpPr>
            <a:spLocks noGrp="1"/>
          </p:cNvSpPr>
          <p:nvPr>
            <p:ph type="dt" sz="half" idx="10"/>
          </p:nvPr>
        </p:nvSpPr>
        <p:spPr/>
        <p:txBody>
          <a:bodyPr/>
          <a:lstStyle/>
          <a:p>
            <a:fld id="{3255ED08-2404-4D84-91D1-1255F99BD438}" type="datetimeFigureOut">
              <a:rPr lang="en-IN" smtClean="0"/>
              <a:t>29-04-2024</a:t>
            </a:fld>
            <a:endParaRPr lang="en-IN"/>
          </a:p>
        </p:txBody>
      </p:sp>
      <p:sp>
        <p:nvSpPr>
          <p:cNvPr id="5" name="Footer Placeholder 4">
            <a:extLst>
              <a:ext uri="{FF2B5EF4-FFF2-40B4-BE49-F238E27FC236}">
                <a16:creationId xmlns:a16="http://schemas.microsoft.com/office/drawing/2014/main" id="{77CAC554-0538-0719-3011-3C321A1F59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B27399-A9C6-09AB-56C7-B50B6ABEDEB4}"/>
              </a:ext>
            </a:extLst>
          </p:cNvPr>
          <p:cNvSpPr>
            <a:spLocks noGrp="1"/>
          </p:cNvSpPr>
          <p:nvPr>
            <p:ph type="sldNum" sz="quarter" idx="12"/>
          </p:nvPr>
        </p:nvSpPr>
        <p:spPr/>
        <p:txBody>
          <a:bodyPr/>
          <a:lstStyle/>
          <a:p>
            <a:fld id="{1F4C0756-6BFC-4FA0-8CA5-52AFBB93846C}" type="slidenum">
              <a:rPr lang="en-IN" smtClean="0"/>
              <a:t>‹#›</a:t>
            </a:fld>
            <a:endParaRPr lang="en-IN"/>
          </a:p>
        </p:txBody>
      </p:sp>
    </p:spTree>
    <p:extLst>
      <p:ext uri="{BB962C8B-B14F-4D97-AF65-F5344CB8AC3E}">
        <p14:creationId xmlns:p14="http://schemas.microsoft.com/office/powerpoint/2010/main" val="1407684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F2FA-4926-71DE-90D9-3B9F0D5C9B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0BDD68-E127-EEA0-6D20-F63B2E9CF9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759072-C746-C260-EC70-D7436088A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0DA180-D39A-48BD-20C6-8BA858A254FF}"/>
              </a:ext>
            </a:extLst>
          </p:cNvPr>
          <p:cNvSpPr>
            <a:spLocks noGrp="1"/>
          </p:cNvSpPr>
          <p:nvPr>
            <p:ph type="dt" sz="half" idx="10"/>
          </p:nvPr>
        </p:nvSpPr>
        <p:spPr/>
        <p:txBody>
          <a:bodyPr/>
          <a:lstStyle/>
          <a:p>
            <a:fld id="{3255ED08-2404-4D84-91D1-1255F99BD438}" type="datetimeFigureOut">
              <a:rPr lang="en-IN" smtClean="0"/>
              <a:t>29-04-2024</a:t>
            </a:fld>
            <a:endParaRPr lang="en-IN"/>
          </a:p>
        </p:txBody>
      </p:sp>
      <p:sp>
        <p:nvSpPr>
          <p:cNvPr id="6" name="Footer Placeholder 5">
            <a:extLst>
              <a:ext uri="{FF2B5EF4-FFF2-40B4-BE49-F238E27FC236}">
                <a16:creationId xmlns:a16="http://schemas.microsoft.com/office/drawing/2014/main" id="{247093E5-5E03-0492-A99F-9DEBFB0490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714041-B9A6-750B-2BEF-CB9C995DA701}"/>
              </a:ext>
            </a:extLst>
          </p:cNvPr>
          <p:cNvSpPr>
            <a:spLocks noGrp="1"/>
          </p:cNvSpPr>
          <p:nvPr>
            <p:ph type="sldNum" sz="quarter" idx="12"/>
          </p:nvPr>
        </p:nvSpPr>
        <p:spPr/>
        <p:txBody>
          <a:bodyPr/>
          <a:lstStyle/>
          <a:p>
            <a:fld id="{1F4C0756-6BFC-4FA0-8CA5-52AFBB93846C}" type="slidenum">
              <a:rPr lang="en-IN" smtClean="0"/>
              <a:t>‹#›</a:t>
            </a:fld>
            <a:endParaRPr lang="en-IN"/>
          </a:p>
        </p:txBody>
      </p:sp>
    </p:spTree>
    <p:extLst>
      <p:ext uri="{BB962C8B-B14F-4D97-AF65-F5344CB8AC3E}">
        <p14:creationId xmlns:p14="http://schemas.microsoft.com/office/powerpoint/2010/main" val="612728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7AD6-2634-F493-7AFD-E2B18D66F7B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461321-FBE5-BEFD-D357-823C13352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A55823-D05F-1B08-8811-EB269F53ED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3E66A9C-A283-3CBA-CB8F-D37C117EF3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5B414-9DE1-81C7-E2E0-5AFDBF12DD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5C52206-6378-CEA4-330C-923B5DD90D6D}"/>
              </a:ext>
            </a:extLst>
          </p:cNvPr>
          <p:cNvSpPr>
            <a:spLocks noGrp="1"/>
          </p:cNvSpPr>
          <p:nvPr>
            <p:ph type="dt" sz="half" idx="10"/>
          </p:nvPr>
        </p:nvSpPr>
        <p:spPr/>
        <p:txBody>
          <a:bodyPr/>
          <a:lstStyle/>
          <a:p>
            <a:fld id="{3255ED08-2404-4D84-91D1-1255F99BD438}" type="datetimeFigureOut">
              <a:rPr lang="en-IN" smtClean="0"/>
              <a:t>29-04-2024</a:t>
            </a:fld>
            <a:endParaRPr lang="en-IN"/>
          </a:p>
        </p:txBody>
      </p:sp>
      <p:sp>
        <p:nvSpPr>
          <p:cNvPr id="8" name="Footer Placeholder 7">
            <a:extLst>
              <a:ext uri="{FF2B5EF4-FFF2-40B4-BE49-F238E27FC236}">
                <a16:creationId xmlns:a16="http://schemas.microsoft.com/office/drawing/2014/main" id="{13B21B80-76A0-5F4F-AC03-04E95D9A1E5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1FACAD-C21E-31BD-246A-1E00467FC5B0}"/>
              </a:ext>
            </a:extLst>
          </p:cNvPr>
          <p:cNvSpPr>
            <a:spLocks noGrp="1"/>
          </p:cNvSpPr>
          <p:nvPr>
            <p:ph type="sldNum" sz="quarter" idx="12"/>
          </p:nvPr>
        </p:nvSpPr>
        <p:spPr/>
        <p:txBody>
          <a:bodyPr/>
          <a:lstStyle/>
          <a:p>
            <a:fld id="{1F4C0756-6BFC-4FA0-8CA5-52AFBB93846C}" type="slidenum">
              <a:rPr lang="en-IN" smtClean="0"/>
              <a:t>‹#›</a:t>
            </a:fld>
            <a:endParaRPr lang="en-IN"/>
          </a:p>
        </p:txBody>
      </p:sp>
    </p:spTree>
    <p:extLst>
      <p:ext uri="{BB962C8B-B14F-4D97-AF65-F5344CB8AC3E}">
        <p14:creationId xmlns:p14="http://schemas.microsoft.com/office/powerpoint/2010/main" val="92159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8487D-B4E5-A253-816B-6AF0A6D8FA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93D6F17-102B-63C6-B496-C504B4319953}"/>
              </a:ext>
            </a:extLst>
          </p:cNvPr>
          <p:cNvSpPr>
            <a:spLocks noGrp="1"/>
          </p:cNvSpPr>
          <p:nvPr>
            <p:ph type="dt" sz="half" idx="10"/>
          </p:nvPr>
        </p:nvSpPr>
        <p:spPr/>
        <p:txBody>
          <a:bodyPr/>
          <a:lstStyle/>
          <a:p>
            <a:fld id="{3255ED08-2404-4D84-91D1-1255F99BD438}" type="datetimeFigureOut">
              <a:rPr lang="en-IN" smtClean="0"/>
              <a:t>29-04-2024</a:t>
            </a:fld>
            <a:endParaRPr lang="en-IN"/>
          </a:p>
        </p:txBody>
      </p:sp>
      <p:sp>
        <p:nvSpPr>
          <p:cNvPr id="4" name="Footer Placeholder 3">
            <a:extLst>
              <a:ext uri="{FF2B5EF4-FFF2-40B4-BE49-F238E27FC236}">
                <a16:creationId xmlns:a16="http://schemas.microsoft.com/office/drawing/2014/main" id="{15927CC5-FDC0-4D40-D457-4D0B38CF95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7DB043-D399-F538-95CB-50C1A03E1FD7}"/>
              </a:ext>
            </a:extLst>
          </p:cNvPr>
          <p:cNvSpPr>
            <a:spLocks noGrp="1"/>
          </p:cNvSpPr>
          <p:nvPr>
            <p:ph type="sldNum" sz="quarter" idx="12"/>
          </p:nvPr>
        </p:nvSpPr>
        <p:spPr/>
        <p:txBody>
          <a:bodyPr/>
          <a:lstStyle/>
          <a:p>
            <a:fld id="{1F4C0756-6BFC-4FA0-8CA5-52AFBB93846C}" type="slidenum">
              <a:rPr lang="en-IN" smtClean="0"/>
              <a:t>‹#›</a:t>
            </a:fld>
            <a:endParaRPr lang="en-IN"/>
          </a:p>
        </p:txBody>
      </p:sp>
    </p:spTree>
    <p:extLst>
      <p:ext uri="{BB962C8B-B14F-4D97-AF65-F5344CB8AC3E}">
        <p14:creationId xmlns:p14="http://schemas.microsoft.com/office/powerpoint/2010/main" val="1337026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8BDCF7-5DC9-6476-5FAC-F962A8F68E01}"/>
              </a:ext>
            </a:extLst>
          </p:cNvPr>
          <p:cNvSpPr>
            <a:spLocks noGrp="1"/>
          </p:cNvSpPr>
          <p:nvPr>
            <p:ph type="dt" sz="half" idx="10"/>
          </p:nvPr>
        </p:nvSpPr>
        <p:spPr/>
        <p:txBody>
          <a:bodyPr/>
          <a:lstStyle/>
          <a:p>
            <a:fld id="{3255ED08-2404-4D84-91D1-1255F99BD438}" type="datetimeFigureOut">
              <a:rPr lang="en-IN" smtClean="0"/>
              <a:t>29-04-2024</a:t>
            </a:fld>
            <a:endParaRPr lang="en-IN"/>
          </a:p>
        </p:txBody>
      </p:sp>
      <p:sp>
        <p:nvSpPr>
          <p:cNvPr id="3" name="Footer Placeholder 2">
            <a:extLst>
              <a:ext uri="{FF2B5EF4-FFF2-40B4-BE49-F238E27FC236}">
                <a16:creationId xmlns:a16="http://schemas.microsoft.com/office/drawing/2014/main" id="{7E084540-5B12-0879-EA02-71FD01EB77D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7A2F29-8FFF-81A7-9EE7-B5A4C38068BB}"/>
              </a:ext>
            </a:extLst>
          </p:cNvPr>
          <p:cNvSpPr>
            <a:spLocks noGrp="1"/>
          </p:cNvSpPr>
          <p:nvPr>
            <p:ph type="sldNum" sz="quarter" idx="12"/>
          </p:nvPr>
        </p:nvSpPr>
        <p:spPr/>
        <p:txBody>
          <a:bodyPr/>
          <a:lstStyle/>
          <a:p>
            <a:fld id="{1F4C0756-6BFC-4FA0-8CA5-52AFBB93846C}" type="slidenum">
              <a:rPr lang="en-IN" smtClean="0"/>
              <a:t>‹#›</a:t>
            </a:fld>
            <a:endParaRPr lang="en-IN"/>
          </a:p>
        </p:txBody>
      </p:sp>
    </p:spTree>
    <p:extLst>
      <p:ext uri="{BB962C8B-B14F-4D97-AF65-F5344CB8AC3E}">
        <p14:creationId xmlns:p14="http://schemas.microsoft.com/office/powerpoint/2010/main" val="251599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BA1C-9FF7-FC34-E131-0CE22F88E4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E33247-74A8-80F0-F0F4-01B3949504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6CB2DA-1FE3-E460-9B51-AEE2CE22E6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43D98-FB0B-F7D2-5621-A7B218F33D70}"/>
              </a:ext>
            </a:extLst>
          </p:cNvPr>
          <p:cNvSpPr>
            <a:spLocks noGrp="1"/>
          </p:cNvSpPr>
          <p:nvPr>
            <p:ph type="dt" sz="half" idx="10"/>
          </p:nvPr>
        </p:nvSpPr>
        <p:spPr/>
        <p:txBody>
          <a:bodyPr/>
          <a:lstStyle/>
          <a:p>
            <a:fld id="{3255ED08-2404-4D84-91D1-1255F99BD438}" type="datetimeFigureOut">
              <a:rPr lang="en-IN" smtClean="0"/>
              <a:t>29-04-2024</a:t>
            </a:fld>
            <a:endParaRPr lang="en-IN"/>
          </a:p>
        </p:txBody>
      </p:sp>
      <p:sp>
        <p:nvSpPr>
          <p:cNvPr id="6" name="Footer Placeholder 5">
            <a:extLst>
              <a:ext uri="{FF2B5EF4-FFF2-40B4-BE49-F238E27FC236}">
                <a16:creationId xmlns:a16="http://schemas.microsoft.com/office/drawing/2014/main" id="{9CCEF493-645F-B62D-F988-B3A2F2D173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DAC40B-1532-67A6-DA99-B777357D2610}"/>
              </a:ext>
            </a:extLst>
          </p:cNvPr>
          <p:cNvSpPr>
            <a:spLocks noGrp="1"/>
          </p:cNvSpPr>
          <p:nvPr>
            <p:ph type="sldNum" sz="quarter" idx="12"/>
          </p:nvPr>
        </p:nvSpPr>
        <p:spPr/>
        <p:txBody>
          <a:bodyPr/>
          <a:lstStyle/>
          <a:p>
            <a:fld id="{1F4C0756-6BFC-4FA0-8CA5-52AFBB93846C}" type="slidenum">
              <a:rPr lang="en-IN" smtClean="0"/>
              <a:t>‹#›</a:t>
            </a:fld>
            <a:endParaRPr lang="en-IN"/>
          </a:p>
        </p:txBody>
      </p:sp>
    </p:spTree>
    <p:extLst>
      <p:ext uri="{BB962C8B-B14F-4D97-AF65-F5344CB8AC3E}">
        <p14:creationId xmlns:p14="http://schemas.microsoft.com/office/powerpoint/2010/main" val="232343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24C6-9EE8-0B7A-575D-03DACDB88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3383BFD-1740-EFBB-83A3-385E0867BD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23CC7C9-DDED-4735-1671-58EB8112EF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6A2616-2B8E-572B-E547-6ADE0EE97B70}"/>
              </a:ext>
            </a:extLst>
          </p:cNvPr>
          <p:cNvSpPr>
            <a:spLocks noGrp="1"/>
          </p:cNvSpPr>
          <p:nvPr>
            <p:ph type="dt" sz="half" idx="10"/>
          </p:nvPr>
        </p:nvSpPr>
        <p:spPr/>
        <p:txBody>
          <a:bodyPr/>
          <a:lstStyle/>
          <a:p>
            <a:fld id="{3255ED08-2404-4D84-91D1-1255F99BD438}" type="datetimeFigureOut">
              <a:rPr lang="en-IN" smtClean="0"/>
              <a:t>29-04-2024</a:t>
            </a:fld>
            <a:endParaRPr lang="en-IN"/>
          </a:p>
        </p:txBody>
      </p:sp>
      <p:sp>
        <p:nvSpPr>
          <p:cNvPr id="6" name="Footer Placeholder 5">
            <a:extLst>
              <a:ext uri="{FF2B5EF4-FFF2-40B4-BE49-F238E27FC236}">
                <a16:creationId xmlns:a16="http://schemas.microsoft.com/office/drawing/2014/main" id="{2EDF7318-7136-DA6B-67EA-E8277C2FC4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29561C-4334-6D6C-4082-CE9513BED567}"/>
              </a:ext>
            </a:extLst>
          </p:cNvPr>
          <p:cNvSpPr>
            <a:spLocks noGrp="1"/>
          </p:cNvSpPr>
          <p:nvPr>
            <p:ph type="sldNum" sz="quarter" idx="12"/>
          </p:nvPr>
        </p:nvSpPr>
        <p:spPr/>
        <p:txBody>
          <a:bodyPr/>
          <a:lstStyle/>
          <a:p>
            <a:fld id="{1F4C0756-6BFC-4FA0-8CA5-52AFBB93846C}" type="slidenum">
              <a:rPr lang="en-IN" smtClean="0"/>
              <a:t>‹#›</a:t>
            </a:fld>
            <a:endParaRPr lang="en-IN"/>
          </a:p>
        </p:txBody>
      </p:sp>
    </p:spTree>
    <p:extLst>
      <p:ext uri="{BB962C8B-B14F-4D97-AF65-F5344CB8AC3E}">
        <p14:creationId xmlns:p14="http://schemas.microsoft.com/office/powerpoint/2010/main" val="1532577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2000">
              <a:srgbClr val="FF0000">
                <a:alpha val="89804"/>
              </a:srgbClr>
            </a:gs>
            <a:gs pos="75000">
              <a:srgbClr val="FF0000"/>
            </a:gs>
            <a:gs pos="100000">
              <a:srgbClr val="FF3300">
                <a:alpha val="72941"/>
              </a:srgb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ACF5E2-3DE0-CE31-75DA-3C35049A4F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7A9935-F97A-2647-0D7E-9FA4765E2B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F690F2-6DC2-C9F4-AE58-4A7A7F3925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5ED08-2404-4D84-91D1-1255F99BD438}" type="datetimeFigureOut">
              <a:rPr lang="en-IN" smtClean="0"/>
              <a:t>29-04-2024</a:t>
            </a:fld>
            <a:endParaRPr lang="en-IN"/>
          </a:p>
        </p:txBody>
      </p:sp>
      <p:sp>
        <p:nvSpPr>
          <p:cNvPr id="5" name="Footer Placeholder 4">
            <a:extLst>
              <a:ext uri="{FF2B5EF4-FFF2-40B4-BE49-F238E27FC236}">
                <a16:creationId xmlns:a16="http://schemas.microsoft.com/office/drawing/2014/main" id="{07D208E0-B079-5A9F-FCB5-1B70C4937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FBFF6C7-DD09-7C14-9402-DDCB4BA8CA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C0756-6BFC-4FA0-8CA5-52AFBB93846C}" type="slidenum">
              <a:rPr lang="en-IN" smtClean="0"/>
              <a:t>‹#›</a:t>
            </a:fld>
            <a:endParaRPr lang="en-IN"/>
          </a:p>
        </p:txBody>
      </p:sp>
    </p:spTree>
    <p:extLst>
      <p:ext uri="{BB962C8B-B14F-4D97-AF65-F5344CB8AC3E}">
        <p14:creationId xmlns:p14="http://schemas.microsoft.com/office/powerpoint/2010/main" val="2075198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iqsels.com/en/public-domain-photo-zknak"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5.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hyperlink" Target="https://www.pngall.com/pizza-pn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pngall.com/pizza-png/" TargetMode="External"/><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7.pn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26.png"/><Relationship Id="rId4" Type="http://schemas.openxmlformats.org/officeDocument/2006/relationships/image" Target="../media/image4.png"/><Relationship Id="rId9" Type="http://schemas.openxmlformats.org/officeDocument/2006/relationships/image" Target="../media/image15.sv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wdp"/><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9.pn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15.svg"/><Relationship Id="rId14" Type="http://schemas.openxmlformats.org/officeDocument/2006/relationships/hyperlink" Target="https://www.wallpaperflare.com/burger-with-meat-and-tomatoes-hamburgers-fast-food-fruit-food-and-drink-wallpaper-ptoog/download/1920x1080"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1.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hyperlink" Target="https://freepngimg.com/png/35117-pepperoni-pizza-transparent"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pngall.com/pizza-png/" TargetMode="External"/><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3.pn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15.sv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5.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hyperlink" Target="https://freepngimg.com/png/35117-pepperoni-pizza-transparent"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wdp"/><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7.pn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15.svg"/><Relationship Id="rId14" Type="http://schemas.openxmlformats.org/officeDocument/2006/relationships/hyperlink" Target="https://www.wallpaperflare.com/burger-with-meat-and-tomatoes-hamburgers-fast-food-fruit-food-and-drink-wallpaper-ptoog/download/1920x1080"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9.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hyperlink" Target="https://freepngimg.com/png/35117-pepperoni-pizza-transparent"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pngall.com/pizza-png/" TargetMode="External"/><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41.pn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15.sv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openclipart.org/detail/9085/gerald-g-fast-food-lunch-dinner-ff-menu-12-by-gerald_g" TargetMode="External"/><Relationship Id="rId10" Type="http://schemas.openxmlformats.org/officeDocument/2006/relationships/hyperlink" Target="https://pixabay.com/de/illustrations/treffen-beziehung-gesch%C3%A4ft-1020337/" TargetMode="External"/><Relationship Id="rId4" Type="http://schemas.openxmlformats.org/officeDocument/2006/relationships/image" Target="../media/image4.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openxmlformats.org/officeDocument/2006/relationships/hyperlink" Target="https://openclipart.org/detail/9085/gerald-g-fast-food-lunch-dinner-ff-menu-12-by-gerald_g" TargetMode="External"/><Relationship Id="rId3" Type="http://schemas.openxmlformats.org/officeDocument/2006/relationships/hyperlink" Target="https://freepngimg.com/png/6491-pizza-png-image" TargetMode="External"/><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iconduck.com/emojis/15944/slice-of-pizza" TargetMode="External"/><Relationship Id="rId5" Type="http://schemas.openxmlformats.org/officeDocument/2006/relationships/image" Target="../media/image3.png"/><Relationship Id="rId10" Type="http://schemas.openxmlformats.org/officeDocument/2006/relationships/hyperlink" Target="https://pixabay.com/de/illustrations/pizza-pizza-symbol-pizza-slice-1428931/" TargetMode="External"/><Relationship Id="rId4" Type="http://schemas.openxmlformats.org/officeDocument/2006/relationships/hyperlink" Target="https://creativecommons.org/licenses/by-nc/3.0/" TargetMode="Externa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openclipart.org/detail/9085/gerald-g-fast-food-lunch-dinner-ff-menu-12-by-gerald_g" TargetMode="External"/><Relationship Id="rId4" Type="http://schemas.openxmlformats.org/officeDocument/2006/relationships/image" Target="../media/image4.png"/><Relationship Id="rId9" Type="http://schemas.openxmlformats.org/officeDocument/2006/relationships/hyperlink" Target="https://pixabay.com/en/business-presentation-2253131/"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openclipart.org/detail/9085/gerald-g-fast-food-lunch-dinner-ff-menu-12-by-gerald_g" TargetMode="External"/><Relationship Id="rId4" Type="http://schemas.openxmlformats.org/officeDocument/2006/relationships/image" Target="../media/image4.png"/><Relationship Id="rId9" Type="http://schemas.openxmlformats.org/officeDocument/2006/relationships/hyperlink" Target="https://freepngimg.com/png/14854-pizza-png-pictur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openclipart.org/detail/9085/gerald-g-fast-food-lunch-dinner-ff-menu-12-by-gerald_g" TargetMode="External"/><Relationship Id="rId4" Type="http://schemas.openxmlformats.org/officeDocument/2006/relationships/image" Target="../media/image4.png"/><Relationship Id="rId9" Type="http://schemas.openxmlformats.org/officeDocument/2006/relationships/hyperlink" Target="https://pixabay.com/fr/cartoon-smiley-questions-puzzle-3082809/"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openclipart.org/detail/9085/gerald-g-fast-food-lunch-dinner-ff-menu-12-by-gerald_g" TargetMode="External"/><Relationship Id="rId4" Type="http://schemas.openxmlformats.org/officeDocument/2006/relationships/image" Target="../media/image4.png"/><Relationship Id="rId9" Type="http://schemas.openxmlformats.org/officeDocument/2006/relationships/hyperlink" Target="https://freepngimg.com/png/88521-icons-text-question-illustration-mark-computer"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www.pngall.com/database-png/download/2277" TargetMode="External"/><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2.png"/><Relationship Id="rId5" Type="http://schemas.openxmlformats.org/officeDocument/2006/relationships/hyperlink" Target="https://openclipart.org/detail/9085/gerald-g-fast-food-lunch-dinner-ff-menu-12-by-gerald_g" TargetMode="External"/><Relationship Id="rId10" Type="http://schemas.openxmlformats.org/officeDocument/2006/relationships/hyperlink" Target="https://www.wallpaperflare.com/burger-with-meat-and-tomatoes-hamburgers-fast-food-fruit-food-and-drink-wallpaper-ptoog/download/1920x1080" TargetMode="External"/><Relationship Id="rId4" Type="http://schemas.openxmlformats.org/officeDocument/2006/relationships/image" Target="../media/image4.png"/><Relationship Id="rId9" Type="http://schemas.microsoft.com/office/2007/relationships/hdphoto" Target="../media/hdphoto1.wdp"/><Relationship Id="rId1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1.wdp"/><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7.png"/><Relationship Id="rId14" Type="http://schemas.openxmlformats.org/officeDocument/2006/relationships/hyperlink" Target="https://www.wallpaperflare.com/burger-with-meat-and-tomatoes-hamburgers-fast-food-fruit-food-and-drink-wallpaper-ptoog/download/1920x108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0.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hyperlink" Target="https://freepngimg.com/png/35117-pepperoni-pizza-transparent"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hyperlink" Target="https://iconduck.com/emojis/15944/slice-of-pizza" TargetMode="External"/><Relationship Id="rId7" Type="http://schemas.openxmlformats.org/officeDocument/2006/relationships/hyperlink" Target="https://pixabay.com/de/illustrations/pizza-pizza-symbol-pizza-slice-1428931/" TargetMode="External"/><Relationship Id="rId12"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hyperlink" Target="https://openclipart.org/detail/9085/gerald-g-fast-food-lunch-dinner-ff-menu-12-by-gerald_g" TargetMode="External"/><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hyperlink" Target="https://freepngimg.com/png/35117-pepperoni-pizza-transpar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F298D00-7602-865F-F735-443CC22E02AB}"/>
              </a:ext>
            </a:extLst>
          </p:cNvPr>
          <p:cNvSpPr txBox="1"/>
          <p:nvPr/>
        </p:nvSpPr>
        <p:spPr>
          <a:xfrm>
            <a:off x="3672348" y="2834435"/>
            <a:ext cx="6371303" cy="769441"/>
          </a:xfrm>
          <a:prstGeom prst="rect">
            <a:avLst/>
          </a:prstGeom>
          <a:noFill/>
          <a:ln>
            <a:solidFill>
              <a:schemeClr val="bg1"/>
            </a:solidFill>
          </a:ln>
        </p:spPr>
        <p:txBody>
          <a:bodyPr wrap="square" rtlCol="0">
            <a:spAutoFit/>
          </a:bodyPr>
          <a:lstStyle/>
          <a:p>
            <a:pPr algn="ctr"/>
            <a:r>
              <a:rPr lang="en-IN" sz="4400" b="1" dirty="0">
                <a:solidFill>
                  <a:schemeClr val="bg1">
                    <a:lumMod val="95000"/>
                  </a:schemeClr>
                </a:solidFill>
                <a:latin typeface="Lucida Calligraphy" panose="03010101010101010101" pitchFamily="66" charset="0"/>
              </a:rPr>
              <a:t>Pizza Sales Analysis</a:t>
            </a:r>
          </a:p>
        </p:txBody>
      </p:sp>
      <p:sp>
        <p:nvSpPr>
          <p:cNvPr id="12" name="Rectangle: Rounded Corners 11" descr="PRESENTATION">
            <a:extLst>
              <a:ext uri="{FF2B5EF4-FFF2-40B4-BE49-F238E27FC236}">
                <a16:creationId xmlns:a16="http://schemas.microsoft.com/office/drawing/2014/main" id="{24BE927B-5C68-EF74-3866-1630B28581CE}"/>
              </a:ext>
              <a:ext uri="{C183D7F6-B498-43B3-948B-1728B52AA6E4}">
                <adec:decorative xmlns:adec="http://schemas.microsoft.com/office/drawing/2017/decorative" val="0"/>
              </a:ext>
            </a:extLst>
          </p:cNvPr>
          <p:cNvSpPr/>
          <p:nvPr/>
        </p:nvSpPr>
        <p:spPr>
          <a:xfrm>
            <a:off x="5692877" y="2182761"/>
            <a:ext cx="2330246" cy="462080"/>
          </a:xfrm>
          <a:prstGeom prst="roundRect">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CC3300"/>
                </a:solidFill>
              </a:ln>
              <a:solidFill>
                <a:sysClr val="windowText" lastClr="000000"/>
              </a:solidFill>
            </a:endParaRPr>
          </a:p>
        </p:txBody>
      </p:sp>
      <p:sp>
        <p:nvSpPr>
          <p:cNvPr id="14" name="TextBox 13">
            <a:extLst>
              <a:ext uri="{FF2B5EF4-FFF2-40B4-BE49-F238E27FC236}">
                <a16:creationId xmlns:a16="http://schemas.microsoft.com/office/drawing/2014/main" id="{28596C7C-82AA-CA39-9234-1A5C9FE3D96F}"/>
              </a:ext>
            </a:extLst>
          </p:cNvPr>
          <p:cNvSpPr txBox="1"/>
          <p:nvPr/>
        </p:nvSpPr>
        <p:spPr>
          <a:xfrm>
            <a:off x="5692877" y="2182761"/>
            <a:ext cx="2330246" cy="369332"/>
          </a:xfrm>
          <a:prstGeom prst="rect">
            <a:avLst/>
          </a:prstGeom>
          <a:noFill/>
        </p:spPr>
        <p:txBody>
          <a:bodyPr wrap="square" rtlCol="0">
            <a:spAutoFit/>
          </a:bodyPr>
          <a:lstStyle/>
          <a:p>
            <a:pPr algn="ctr"/>
            <a:r>
              <a:rPr lang="en-IN" b="1" dirty="0">
                <a:solidFill>
                  <a:schemeClr val="bg1">
                    <a:lumMod val="95000"/>
                  </a:schemeClr>
                </a:solidFill>
                <a:latin typeface="OCR A Extended" panose="02010509020102010303" pitchFamily="50" charset="0"/>
              </a:rPr>
              <a:t>PRESENTATION</a:t>
            </a:r>
          </a:p>
        </p:txBody>
      </p:sp>
      <p:sp>
        <p:nvSpPr>
          <p:cNvPr id="15" name="TextBox 14">
            <a:extLst>
              <a:ext uri="{FF2B5EF4-FFF2-40B4-BE49-F238E27FC236}">
                <a16:creationId xmlns:a16="http://schemas.microsoft.com/office/drawing/2014/main" id="{06675190-DED8-B56A-67B7-19EE1ADA4851}"/>
              </a:ext>
            </a:extLst>
          </p:cNvPr>
          <p:cNvSpPr txBox="1"/>
          <p:nvPr/>
        </p:nvSpPr>
        <p:spPr>
          <a:xfrm>
            <a:off x="4257368" y="3696624"/>
            <a:ext cx="4748980" cy="461665"/>
          </a:xfrm>
          <a:prstGeom prst="rect">
            <a:avLst/>
          </a:prstGeom>
          <a:noFill/>
        </p:spPr>
        <p:txBody>
          <a:bodyPr wrap="square" rtlCol="0">
            <a:spAutoFit/>
          </a:bodyPr>
          <a:lstStyle/>
          <a:p>
            <a:pPr algn="ctr"/>
            <a:r>
              <a:rPr lang="en-IN" sz="2400" b="1" dirty="0">
                <a:solidFill>
                  <a:schemeClr val="bg1">
                    <a:lumMod val="95000"/>
                  </a:schemeClr>
                </a:solidFill>
                <a:latin typeface="OCR A Extended" panose="02010509020102010303" pitchFamily="50" charset="0"/>
              </a:rPr>
              <a:t>SANTANU DUTTA</a:t>
            </a:r>
          </a:p>
        </p:txBody>
      </p:sp>
    </p:spTree>
    <p:extLst>
      <p:ext uri="{BB962C8B-B14F-4D97-AF65-F5344CB8AC3E}">
        <p14:creationId xmlns:p14="http://schemas.microsoft.com/office/powerpoint/2010/main" val="1014559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1029971" y="290652"/>
            <a:ext cx="9539707" cy="90857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a:latin typeface="Bodoni MT Black" panose="02070A03080606020203" pitchFamily="18" charset="0"/>
              </a:rPr>
              <a:t>Q5. List the top 5 most ordered pizza types along with their quantities.</a:t>
            </a:r>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093296" y="4401131"/>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10" name="Picture 9">
            <a:extLst>
              <a:ext uri="{FF2B5EF4-FFF2-40B4-BE49-F238E27FC236}">
                <a16:creationId xmlns:a16="http://schemas.microsoft.com/office/drawing/2014/main" id="{4F2DF9EB-B00A-48A2-EC11-5FE53983596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1006" t="6809" r="11006" b="6809"/>
          <a:stretch/>
        </p:blipFill>
        <p:spPr>
          <a:xfrm>
            <a:off x="8934255" y="1650113"/>
            <a:ext cx="3270846" cy="3020210"/>
          </a:xfrm>
          <a:prstGeom prst="rect">
            <a:avLst/>
          </a:prstGeom>
        </p:spPr>
      </p:pic>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6012" t="17634" r="13462" b="8625"/>
          <a:stretch/>
        </p:blipFill>
        <p:spPr>
          <a:xfrm>
            <a:off x="0" y="2549322"/>
            <a:ext cx="2277803" cy="2475105"/>
          </a:xfrm>
          <a:prstGeom prst="rect">
            <a:avLst/>
          </a:prstGeom>
        </p:spPr>
      </p:pic>
      <p:pic>
        <p:nvPicPr>
          <p:cNvPr id="3" name="Picture 2">
            <a:extLst>
              <a:ext uri="{FF2B5EF4-FFF2-40B4-BE49-F238E27FC236}">
                <a16:creationId xmlns:a16="http://schemas.microsoft.com/office/drawing/2014/main" id="{24D6050B-4BF3-EAB4-A9E2-9B6FFC4210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9044" y="1560748"/>
            <a:ext cx="5992109" cy="2796782"/>
          </a:xfrm>
          <a:prstGeom prst="rect">
            <a:avLst/>
          </a:prstGeom>
        </p:spPr>
      </p:pic>
      <p:pic>
        <p:nvPicPr>
          <p:cNvPr id="6" name="Picture 5">
            <a:extLst>
              <a:ext uri="{FF2B5EF4-FFF2-40B4-BE49-F238E27FC236}">
                <a16:creationId xmlns:a16="http://schemas.microsoft.com/office/drawing/2014/main" id="{B1DF6085-CA70-04C9-F430-DE21B3E7F3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64100" y="5113792"/>
            <a:ext cx="5837426" cy="1303133"/>
          </a:xfrm>
          <a:prstGeom prst="rect">
            <a:avLst/>
          </a:prstGeom>
        </p:spPr>
      </p:pic>
    </p:spTree>
    <p:extLst>
      <p:ext uri="{BB962C8B-B14F-4D97-AF65-F5344CB8AC3E}">
        <p14:creationId xmlns:p14="http://schemas.microsoft.com/office/powerpoint/2010/main" val="37923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983227" y="290652"/>
            <a:ext cx="9861754" cy="78193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a:latin typeface="Bodoni MT Black" panose="02070A03080606020203" pitchFamily="18" charset="0"/>
              </a:rPr>
              <a:t>Q6. Join the necessary tables to find the total quantity of each pizza category ordered.</a:t>
            </a:r>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093296" y="4401131"/>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6012" t="17634" r="13462" b="8625"/>
          <a:stretch/>
        </p:blipFill>
        <p:spPr>
          <a:xfrm>
            <a:off x="0" y="2549322"/>
            <a:ext cx="2277803" cy="2475105"/>
          </a:xfrm>
          <a:prstGeom prst="rect">
            <a:avLst/>
          </a:prstGeom>
        </p:spPr>
      </p:pic>
      <p:pic>
        <p:nvPicPr>
          <p:cNvPr id="4" name="Picture 3">
            <a:extLst>
              <a:ext uri="{FF2B5EF4-FFF2-40B4-BE49-F238E27FC236}">
                <a16:creationId xmlns:a16="http://schemas.microsoft.com/office/drawing/2014/main" id="{4804A7ED-4BB3-9F5F-1AE4-83350F663C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06753" y="1560748"/>
            <a:ext cx="6378493" cy="2644369"/>
          </a:xfrm>
          <a:prstGeom prst="rect">
            <a:avLst/>
          </a:prstGeom>
        </p:spPr>
      </p:pic>
      <p:pic>
        <p:nvPicPr>
          <p:cNvPr id="7" name="Picture 6">
            <a:extLst>
              <a:ext uri="{FF2B5EF4-FFF2-40B4-BE49-F238E27FC236}">
                <a16:creationId xmlns:a16="http://schemas.microsoft.com/office/drawing/2014/main" id="{6D577B3A-F987-D6C7-B33E-609C503AB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06753" y="5166978"/>
            <a:ext cx="5849166" cy="1400370"/>
          </a:xfrm>
          <a:prstGeom prst="rect">
            <a:avLst/>
          </a:prstGeom>
        </p:spPr>
      </p:pic>
      <p:pic>
        <p:nvPicPr>
          <p:cNvPr id="9" name="Picture 8">
            <a:extLst>
              <a:ext uri="{FF2B5EF4-FFF2-40B4-BE49-F238E27FC236}">
                <a16:creationId xmlns:a16="http://schemas.microsoft.com/office/drawing/2014/main" id="{9682E444-1457-8D5F-A984-5BD776F485E6}"/>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11006" t="6809" r="11006" b="6809"/>
          <a:stretch/>
        </p:blipFill>
        <p:spPr>
          <a:xfrm>
            <a:off x="8934255" y="1650112"/>
            <a:ext cx="3270846" cy="3043161"/>
          </a:xfrm>
          <a:prstGeom prst="rect">
            <a:avLst/>
          </a:prstGeom>
        </p:spPr>
      </p:pic>
    </p:spTree>
    <p:extLst>
      <p:ext uri="{BB962C8B-B14F-4D97-AF65-F5344CB8AC3E}">
        <p14:creationId xmlns:p14="http://schemas.microsoft.com/office/powerpoint/2010/main" val="202959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983227" y="290652"/>
            <a:ext cx="9783096" cy="90839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a:latin typeface="Bodoni MT Black" panose="02070A03080606020203" pitchFamily="18" charset="0"/>
              </a:rPr>
              <a:t>Q7. Determine the distribution of orders by hour of the day.</a:t>
            </a:r>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168323" y="3352281"/>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6012" t="17634" r="13462" b="8625"/>
          <a:stretch/>
        </p:blipFill>
        <p:spPr>
          <a:xfrm>
            <a:off x="0" y="2549322"/>
            <a:ext cx="2277803" cy="2475105"/>
          </a:xfrm>
          <a:prstGeom prst="rect">
            <a:avLst/>
          </a:prstGeom>
        </p:spPr>
      </p:pic>
      <p:pic>
        <p:nvPicPr>
          <p:cNvPr id="3" name="Picture 2">
            <a:extLst>
              <a:ext uri="{FF2B5EF4-FFF2-40B4-BE49-F238E27FC236}">
                <a16:creationId xmlns:a16="http://schemas.microsoft.com/office/drawing/2014/main" id="{823C2378-A345-B221-4D62-8BE0A11026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2625" y="1404789"/>
            <a:ext cx="5253707" cy="1646063"/>
          </a:xfrm>
          <a:prstGeom prst="rect">
            <a:avLst/>
          </a:prstGeom>
        </p:spPr>
      </p:pic>
      <p:pic>
        <p:nvPicPr>
          <p:cNvPr id="6" name="Picture 5">
            <a:extLst>
              <a:ext uri="{FF2B5EF4-FFF2-40B4-BE49-F238E27FC236}">
                <a16:creationId xmlns:a16="http://schemas.microsoft.com/office/drawing/2014/main" id="{9815B78A-1D2F-0513-2EB5-DDCD49C672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19248" y="3454571"/>
            <a:ext cx="5126429" cy="3139712"/>
          </a:xfrm>
          <a:prstGeom prst="rect">
            <a:avLst/>
          </a:prstGeom>
        </p:spPr>
      </p:pic>
      <p:pic>
        <p:nvPicPr>
          <p:cNvPr id="9" name="Picture 8">
            <a:extLst>
              <a:ext uri="{FF2B5EF4-FFF2-40B4-BE49-F238E27FC236}">
                <a16:creationId xmlns:a16="http://schemas.microsoft.com/office/drawing/2014/main" id="{47974AC8-CE1E-295A-373F-C54EB5E5B832}"/>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l="-17796" t="-1968" r="17796" b="1968"/>
          <a:stretch/>
        </p:blipFill>
        <p:spPr>
          <a:xfrm>
            <a:off x="8042787" y="1517639"/>
            <a:ext cx="4149213" cy="2982418"/>
          </a:xfrm>
          <a:prstGeom prst="rect">
            <a:avLst/>
          </a:prstGeom>
        </p:spPr>
      </p:pic>
    </p:spTree>
    <p:extLst>
      <p:ext uri="{BB962C8B-B14F-4D97-AF65-F5344CB8AC3E}">
        <p14:creationId xmlns:p14="http://schemas.microsoft.com/office/powerpoint/2010/main" val="215208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983227" y="290652"/>
            <a:ext cx="9861754" cy="78193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a:latin typeface="Bodoni MT Black" panose="02070A03080606020203" pitchFamily="18" charset="0"/>
              </a:rPr>
              <a:t>Q8. Join relevant tables to find the category-wise distribution of pizzas.</a:t>
            </a:r>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093296" y="4401131"/>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10" name="Picture 9">
            <a:extLst>
              <a:ext uri="{FF2B5EF4-FFF2-40B4-BE49-F238E27FC236}">
                <a16:creationId xmlns:a16="http://schemas.microsoft.com/office/drawing/2014/main" id="{4F2DF9EB-B00A-48A2-EC11-5FE53983596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5409" r="15409"/>
          <a:stretch/>
        </p:blipFill>
        <p:spPr>
          <a:xfrm>
            <a:off x="8921154" y="1861988"/>
            <a:ext cx="3270846" cy="2644558"/>
          </a:xfrm>
          <a:prstGeom prst="rect">
            <a:avLst/>
          </a:prstGeom>
        </p:spPr>
      </p:pic>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6012" t="17634" r="13462" b="8625"/>
          <a:stretch/>
        </p:blipFill>
        <p:spPr>
          <a:xfrm>
            <a:off x="0" y="2549322"/>
            <a:ext cx="2277803" cy="2475105"/>
          </a:xfrm>
          <a:prstGeom prst="rect">
            <a:avLst/>
          </a:prstGeom>
        </p:spPr>
      </p:pic>
      <p:pic>
        <p:nvPicPr>
          <p:cNvPr id="3" name="Picture 2">
            <a:extLst>
              <a:ext uri="{FF2B5EF4-FFF2-40B4-BE49-F238E27FC236}">
                <a16:creationId xmlns:a16="http://schemas.microsoft.com/office/drawing/2014/main" id="{869E925C-3771-73D3-AD41-D924A457D9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09383" y="1925511"/>
            <a:ext cx="6449349" cy="1850075"/>
          </a:xfrm>
          <a:prstGeom prst="rect">
            <a:avLst/>
          </a:prstGeom>
        </p:spPr>
      </p:pic>
      <p:pic>
        <p:nvPicPr>
          <p:cNvPr id="6" name="Picture 5">
            <a:extLst>
              <a:ext uri="{FF2B5EF4-FFF2-40B4-BE49-F238E27FC236}">
                <a16:creationId xmlns:a16="http://schemas.microsoft.com/office/drawing/2014/main" id="{FD4677C3-64B9-4A2E-0ABD-19BFFD7209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5228" y="4813276"/>
            <a:ext cx="4757658" cy="1204064"/>
          </a:xfrm>
          <a:prstGeom prst="rect">
            <a:avLst/>
          </a:prstGeom>
        </p:spPr>
      </p:pic>
    </p:spTree>
    <p:extLst>
      <p:ext uri="{BB962C8B-B14F-4D97-AF65-F5344CB8AC3E}">
        <p14:creationId xmlns:p14="http://schemas.microsoft.com/office/powerpoint/2010/main" val="171283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983227" y="290652"/>
            <a:ext cx="9861754" cy="78193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a:latin typeface="Bodoni MT Black" panose="02070A03080606020203" pitchFamily="18" charset="0"/>
              </a:rPr>
              <a:t>Q9. Group the orders by date and calculate the average number of pizzas ordered per day.</a:t>
            </a:r>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093296" y="4401131"/>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6012" t="17634" r="13462" b="8625"/>
          <a:stretch/>
        </p:blipFill>
        <p:spPr>
          <a:xfrm>
            <a:off x="0" y="2549322"/>
            <a:ext cx="2277803" cy="2475105"/>
          </a:xfrm>
          <a:prstGeom prst="rect">
            <a:avLst/>
          </a:prstGeom>
        </p:spPr>
      </p:pic>
      <p:pic>
        <p:nvPicPr>
          <p:cNvPr id="4" name="Picture 3">
            <a:extLst>
              <a:ext uri="{FF2B5EF4-FFF2-40B4-BE49-F238E27FC236}">
                <a16:creationId xmlns:a16="http://schemas.microsoft.com/office/drawing/2014/main" id="{ABBC88D0-1D9E-7084-38A6-1F6FF4827C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5053" y="1363243"/>
            <a:ext cx="6339115" cy="2854796"/>
          </a:xfrm>
          <a:prstGeom prst="rect">
            <a:avLst/>
          </a:prstGeom>
        </p:spPr>
      </p:pic>
      <p:pic>
        <p:nvPicPr>
          <p:cNvPr id="7" name="Picture 6">
            <a:extLst>
              <a:ext uri="{FF2B5EF4-FFF2-40B4-BE49-F238E27FC236}">
                <a16:creationId xmlns:a16="http://schemas.microsoft.com/office/drawing/2014/main" id="{60BF2571-A15F-752F-114B-F821F3ED83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5163" y="5024427"/>
            <a:ext cx="4686706" cy="1053837"/>
          </a:xfrm>
          <a:prstGeom prst="rect">
            <a:avLst/>
          </a:prstGeom>
        </p:spPr>
      </p:pic>
      <p:pic>
        <p:nvPicPr>
          <p:cNvPr id="9" name="Picture 8">
            <a:extLst>
              <a:ext uri="{FF2B5EF4-FFF2-40B4-BE49-F238E27FC236}">
                <a16:creationId xmlns:a16="http://schemas.microsoft.com/office/drawing/2014/main" id="{779345FE-64EE-EE96-951D-056A6A5DB534}"/>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11006" t="6809" r="11006" b="6809"/>
          <a:stretch/>
        </p:blipFill>
        <p:spPr>
          <a:xfrm>
            <a:off x="8934255" y="1650112"/>
            <a:ext cx="3270846" cy="3043161"/>
          </a:xfrm>
          <a:prstGeom prst="rect">
            <a:avLst/>
          </a:prstGeom>
        </p:spPr>
      </p:pic>
    </p:spTree>
    <p:extLst>
      <p:ext uri="{BB962C8B-B14F-4D97-AF65-F5344CB8AC3E}">
        <p14:creationId xmlns:p14="http://schemas.microsoft.com/office/powerpoint/2010/main" val="401026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983227" y="290652"/>
            <a:ext cx="9861754" cy="78193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a:latin typeface="Bodoni MT Black" panose="02070A03080606020203" pitchFamily="18" charset="0"/>
              </a:rPr>
              <a:t>Q10. Determine the top 3 most ordered pizza types based on revenue.</a:t>
            </a:r>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093296" y="4401131"/>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10" name="Picture 9">
            <a:extLst>
              <a:ext uri="{FF2B5EF4-FFF2-40B4-BE49-F238E27FC236}">
                <a16:creationId xmlns:a16="http://schemas.microsoft.com/office/drawing/2014/main" id="{4F2DF9EB-B00A-48A2-EC11-5FE53983596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5409" r="15409"/>
          <a:stretch/>
        </p:blipFill>
        <p:spPr>
          <a:xfrm>
            <a:off x="8921154" y="1861988"/>
            <a:ext cx="3270846" cy="2644558"/>
          </a:xfrm>
          <a:prstGeom prst="rect">
            <a:avLst/>
          </a:prstGeom>
        </p:spPr>
      </p:pic>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6012" t="17634" r="13462" b="8625"/>
          <a:stretch/>
        </p:blipFill>
        <p:spPr>
          <a:xfrm>
            <a:off x="0" y="2549322"/>
            <a:ext cx="2277803" cy="2475105"/>
          </a:xfrm>
          <a:prstGeom prst="rect">
            <a:avLst/>
          </a:prstGeom>
        </p:spPr>
      </p:pic>
      <p:pic>
        <p:nvPicPr>
          <p:cNvPr id="6" name="Picture 5">
            <a:extLst>
              <a:ext uri="{FF2B5EF4-FFF2-40B4-BE49-F238E27FC236}">
                <a16:creationId xmlns:a16="http://schemas.microsoft.com/office/drawing/2014/main" id="{53302BC3-9717-19EC-7D3A-2DF9F815F6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95053" y="1253860"/>
            <a:ext cx="6302355" cy="2966001"/>
          </a:xfrm>
          <a:prstGeom prst="rect">
            <a:avLst/>
          </a:prstGeom>
        </p:spPr>
      </p:pic>
      <p:pic>
        <p:nvPicPr>
          <p:cNvPr id="11" name="Picture 10">
            <a:extLst>
              <a:ext uri="{FF2B5EF4-FFF2-40B4-BE49-F238E27FC236}">
                <a16:creationId xmlns:a16="http://schemas.microsoft.com/office/drawing/2014/main" id="{3EB96ABC-7EF6-24A2-EEF2-A672BACC4404}"/>
              </a:ext>
            </a:extLst>
          </p:cNvPr>
          <p:cNvPicPr>
            <a:picLocks noChangeAspect="1"/>
          </p:cNvPicPr>
          <p:nvPr/>
        </p:nvPicPr>
        <p:blipFill rotWithShape="1">
          <a:blip r:embed="rId13">
            <a:extLst>
              <a:ext uri="{28A0092B-C50C-407E-A947-70E740481C1C}">
                <a14:useLocalDpi xmlns:a14="http://schemas.microsoft.com/office/drawing/2010/main" val="0"/>
              </a:ext>
            </a:extLst>
          </a:blip>
          <a:srcRect r="5939"/>
          <a:stretch/>
        </p:blipFill>
        <p:spPr>
          <a:xfrm>
            <a:off x="3305163" y="5139279"/>
            <a:ext cx="5615991" cy="1219076"/>
          </a:xfrm>
          <a:prstGeom prst="rect">
            <a:avLst/>
          </a:prstGeom>
        </p:spPr>
      </p:pic>
    </p:spTree>
    <p:extLst>
      <p:ext uri="{BB962C8B-B14F-4D97-AF65-F5344CB8AC3E}">
        <p14:creationId xmlns:p14="http://schemas.microsoft.com/office/powerpoint/2010/main" val="18859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983227" y="290652"/>
            <a:ext cx="9861754" cy="78193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a:latin typeface="Bodoni MT Black" panose="02070A03080606020203" pitchFamily="18" charset="0"/>
              </a:rPr>
              <a:t>Q11. Calculate the percentage contribution of each pizza category to total revenue.</a:t>
            </a:r>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1808360" y="4863175"/>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6012" t="17634" r="13462" b="8625"/>
          <a:stretch/>
        </p:blipFill>
        <p:spPr>
          <a:xfrm>
            <a:off x="0" y="2549322"/>
            <a:ext cx="2277803" cy="2475105"/>
          </a:xfrm>
          <a:prstGeom prst="rect">
            <a:avLst/>
          </a:prstGeom>
        </p:spPr>
      </p:pic>
      <p:pic>
        <p:nvPicPr>
          <p:cNvPr id="3" name="Picture 2">
            <a:extLst>
              <a:ext uri="{FF2B5EF4-FFF2-40B4-BE49-F238E27FC236}">
                <a16:creationId xmlns:a16="http://schemas.microsoft.com/office/drawing/2014/main" id="{ED75BA9D-4F0F-5797-69CD-7E2FA0B47C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1130" y="1384833"/>
            <a:ext cx="6212870" cy="3349400"/>
          </a:xfrm>
          <a:prstGeom prst="rect">
            <a:avLst/>
          </a:prstGeom>
        </p:spPr>
      </p:pic>
      <p:pic>
        <p:nvPicPr>
          <p:cNvPr id="5" name="Picture 4">
            <a:extLst>
              <a:ext uri="{FF2B5EF4-FFF2-40B4-BE49-F238E27FC236}">
                <a16:creationId xmlns:a16="http://schemas.microsoft.com/office/drawing/2014/main" id="{46F701CC-3A05-741A-53F3-EC45FB4804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77344" y="5319252"/>
            <a:ext cx="5502784" cy="1272215"/>
          </a:xfrm>
          <a:prstGeom prst="rect">
            <a:avLst/>
          </a:prstGeom>
        </p:spPr>
      </p:pic>
      <p:pic>
        <p:nvPicPr>
          <p:cNvPr id="7" name="Picture 6">
            <a:extLst>
              <a:ext uri="{FF2B5EF4-FFF2-40B4-BE49-F238E27FC236}">
                <a16:creationId xmlns:a16="http://schemas.microsoft.com/office/drawing/2014/main" id="{C0D0F247-833A-FDA8-7C7D-1CFAAE8FBD64}"/>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l="-17796" t="-1968" r="17796" b="1968"/>
          <a:stretch/>
        </p:blipFill>
        <p:spPr>
          <a:xfrm>
            <a:off x="8357418" y="1540422"/>
            <a:ext cx="3834581" cy="3506054"/>
          </a:xfrm>
          <a:prstGeom prst="rect">
            <a:avLst/>
          </a:prstGeom>
        </p:spPr>
      </p:pic>
    </p:spTree>
    <p:extLst>
      <p:ext uri="{BB962C8B-B14F-4D97-AF65-F5344CB8AC3E}">
        <p14:creationId xmlns:p14="http://schemas.microsoft.com/office/powerpoint/2010/main" val="351556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983227" y="290652"/>
            <a:ext cx="9861754" cy="78193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a:latin typeface="Bodoni MT Black" panose="02070A03080606020203" pitchFamily="18" charset="0"/>
              </a:rPr>
              <a:t>Q12. Analyze the cumulative revenue generated over time.</a:t>
            </a:r>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391539" y="1187660"/>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277803" y="3556985"/>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10" name="Picture 9">
            <a:extLst>
              <a:ext uri="{FF2B5EF4-FFF2-40B4-BE49-F238E27FC236}">
                <a16:creationId xmlns:a16="http://schemas.microsoft.com/office/drawing/2014/main" id="{4F2DF9EB-B00A-48A2-EC11-5FE53983596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5409" r="15409"/>
          <a:stretch/>
        </p:blipFill>
        <p:spPr>
          <a:xfrm>
            <a:off x="8921154" y="1861988"/>
            <a:ext cx="3270846" cy="2644558"/>
          </a:xfrm>
          <a:prstGeom prst="rect">
            <a:avLst/>
          </a:prstGeom>
        </p:spPr>
      </p:pic>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6012" t="17634" r="13462" b="8625"/>
          <a:stretch/>
        </p:blipFill>
        <p:spPr>
          <a:xfrm>
            <a:off x="0" y="2549322"/>
            <a:ext cx="2277803" cy="2475105"/>
          </a:xfrm>
          <a:prstGeom prst="rect">
            <a:avLst/>
          </a:prstGeom>
        </p:spPr>
      </p:pic>
      <p:pic>
        <p:nvPicPr>
          <p:cNvPr id="9" name="Picture 8">
            <a:extLst>
              <a:ext uri="{FF2B5EF4-FFF2-40B4-BE49-F238E27FC236}">
                <a16:creationId xmlns:a16="http://schemas.microsoft.com/office/drawing/2014/main" id="{C8F95AEE-D151-5FC0-81D1-A3078FE34F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3996" y="1187659"/>
            <a:ext cx="5481076" cy="2113357"/>
          </a:xfrm>
          <a:prstGeom prst="rect">
            <a:avLst/>
          </a:prstGeom>
        </p:spPr>
      </p:pic>
      <p:pic>
        <p:nvPicPr>
          <p:cNvPr id="15" name="Picture 14">
            <a:extLst>
              <a:ext uri="{FF2B5EF4-FFF2-40B4-BE49-F238E27FC236}">
                <a16:creationId xmlns:a16="http://schemas.microsoft.com/office/drawing/2014/main" id="{E6A09630-DAB4-C33F-1585-AF0AC0B5CD6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02181" y="3677265"/>
            <a:ext cx="4587638" cy="2812024"/>
          </a:xfrm>
          <a:prstGeom prst="rect">
            <a:avLst/>
          </a:prstGeom>
        </p:spPr>
      </p:pic>
    </p:spTree>
    <p:extLst>
      <p:ext uri="{BB962C8B-B14F-4D97-AF65-F5344CB8AC3E}">
        <p14:creationId xmlns:p14="http://schemas.microsoft.com/office/powerpoint/2010/main" val="18980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983227" y="290652"/>
            <a:ext cx="9861754" cy="78193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a:latin typeface="Bodoni MT Black" panose="02070A03080606020203" pitchFamily="18" charset="0"/>
              </a:rPr>
              <a:t>Q13. Determine the top 3 most ordered pizza types based on revenue for each pizza category.</a:t>
            </a:r>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088330" y="3786874"/>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6012" t="17634" r="13462" b="8625"/>
          <a:stretch/>
        </p:blipFill>
        <p:spPr>
          <a:xfrm>
            <a:off x="0" y="2549322"/>
            <a:ext cx="2277803" cy="2475105"/>
          </a:xfrm>
          <a:prstGeom prst="rect">
            <a:avLst/>
          </a:prstGeom>
        </p:spPr>
      </p:pic>
      <p:pic>
        <p:nvPicPr>
          <p:cNvPr id="4" name="Picture 3">
            <a:extLst>
              <a:ext uri="{FF2B5EF4-FFF2-40B4-BE49-F238E27FC236}">
                <a16:creationId xmlns:a16="http://schemas.microsoft.com/office/drawing/2014/main" id="{635B9A56-5901-AF0B-A1EF-87397A5C9E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5806" y="1207274"/>
            <a:ext cx="6416596" cy="2286198"/>
          </a:xfrm>
          <a:prstGeom prst="rect">
            <a:avLst/>
          </a:prstGeom>
        </p:spPr>
      </p:pic>
      <p:pic>
        <p:nvPicPr>
          <p:cNvPr id="7" name="Picture 6">
            <a:extLst>
              <a:ext uri="{FF2B5EF4-FFF2-40B4-BE49-F238E27FC236}">
                <a16:creationId xmlns:a16="http://schemas.microsoft.com/office/drawing/2014/main" id="{7F7D081B-A95B-F8B0-D571-AEE6F6D07872}"/>
              </a:ext>
            </a:extLst>
          </p:cNvPr>
          <p:cNvPicPr>
            <a:picLocks noChangeAspect="1"/>
          </p:cNvPicPr>
          <p:nvPr/>
        </p:nvPicPr>
        <p:blipFill rotWithShape="1">
          <a:blip r:embed="rId11">
            <a:extLst>
              <a:ext uri="{28A0092B-C50C-407E-A947-70E740481C1C}">
                <a14:useLocalDpi xmlns:a14="http://schemas.microsoft.com/office/drawing/2010/main" val="0"/>
              </a:ext>
            </a:extLst>
          </a:blip>
          <a:srcRect b="29127"/>
          <a:stretch/>
        </p:blipFill>
        <p:spPr>
          <a:xfrm>
            <a:off x="3783129" y="3775038"/>
            <a:ext cx="4625741" cy="2792310"/>
          </a:xfrm>
          <a:prstGeom prst="rect">
            <a:avLst/>
          </a:prstGeom>
        </p:spPr>
      </p:pic>
      <p:pic>
        <p:nvPicPr>
          <p:cNvPr id="9" name="Picture 8">
            <a:extLst>
              <a:ext uri="{FF2B5EF4-FFF2-40B4-BE49-F238E27FC236}">
                <a16:creationId xmlns:a16="http://schemas.microsoft.com/office/drawing/2014/main" id="{12349721-624F-6621-57EB-17E4B81CE26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11006" t="6809" r="11006" b="6809"/>
          <a:stretch/>
        </p:blipFill>
        <p:spPr>
          <a:xfrm>
            <a:off x="8934255" y="1650112"/>
            <a:ext cx="3270846" cy="3043161"/>
          </a:xfrm>
          <a:prstGeom prst="rect">
            <a:avLst/>
          </a:prstGeom>
        </p:spPr>
      </p:pic>
    </p:spTree>
    <p:extLst>
      <p:ext uri="{BB962C8B-B14F-4D97-AF65-F5344CB8AC3E}">
        <p14:creationId xmlns:p14="http://schemas.microsoft.com/office/powerpoint/2010/main" val="189746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sp>
        <p:nvSpPr>
          <p:cNvPr id="18" name="TextBox 17">
            <a:extLst>
              <a:ext uri="{FF2B5EF4-FFF2-40B4-BE49-F238E27FC236}">
                <a16:creationId xmlns:a16="http://schemas.microsoft.com/office/drawing/2014/main" id="{8FFF519D-604E-47E9-82B5-91E4D137983A}"/>
              </a:ext>
            </a:extLst>
          </p:cNvPr>
          <p:cNvSpPr txBox="1"/>
          <p:nvPr/>
        </p:nvSpPr>
        <p:spPr>
          <a:xfrm>
            <a:off x="737417" y="221164"/>
            <a:ext cx="4975123" cy="584775"/>
          </a:xfrm>
          <a:prstGeom prst="rect">
            <a:avLst/>
          </a:prstGeom>
          <a:noFill/>
          <a:ln>
            <a:solidFill>
              <a:schemeClr val="bg1"/>
            </a:solidFill>
          </a:ln>
        </p:spPr>
        <p:txBody>
          <a:bodyPr wrap="square" rtlCol="0">
            <a:spAutoFit/>
          </a:bodyPr>
          <a:lstStyle/>
          <a:p>
            <a:pPr algn="ctr"/>
            <a:r>
              <a:rPr lang="en-IN" sz="3200" b="1" dirty="0">
                <a:solidFill>
                  <a:schemeClr val="bg1">
                    <a:lumMod val="95000"/>
                  </a:schemeClr>
                </a:solidFill>
                <a:latin typeface="Bodoni MT Black" panose="02070A03080606020203" pitchFamily="18" charset="0"/>
              </a:rPr>
              <a:t>CONCLUSION</a:t>
            </a:r>
            <a:r>
              <a:rPr lang="en-IN" b="1" dirty="0">
                <a:solidFill>
                  <a:schemeClr val="bg1">
                    <a:lumMod val="95000"/>
                  </a:schemeClr>
                </a:solidFill>
                <a:latin typeface="Lucida Calligraphy" panose="03010101010101010101" pitchFamily="66" charset="0"/>
              </a:rPr>
              <a:t> </a:t>
            </a:r>
          </a:p>
        </p:txBody>
      </p:sp>
      <p:sp>
        <p:nvSpPr>
          <p:cNvPr id="21" name="TextBox 20">
            <a:extLst>
              <a:ext uri="{FF2B5EF4-FFF2-40B4-BE49-F238E27FC236}">
                <a16:creationId xmlns:a16="http://schemas.microsoft.com/office/drawing/2014/main" id="{7DE223F3-B4AB-3F4B-2867-397C87C74B0B}"/>
              </a:ext>
            </a:extLst>
          </p:cNvPr>
          <p:cNvSpPr txBox="1"/>
          <p:nvPr/>
        </p:nvSpPr>
        <p:spPr>
          <a:xfrm>
            <a:off x="737418" y="955442"/>
            <a:ext cx="7777318" cy="5582234"/>
          </a:xfrm>
          <a:prstGeom prst="rect">
            <a:avLst/>
          </a:prstGeom>
          <a:noFill/>
          <a:ln>
            <a:solidFill>
              <a:schemeClr val="bg1">
                <a:lumMod val="95000"/>
              </a:schemeClr>
            </a:solidFill>
          </a:ln>
        </p:spPr>
        <p:txBody>
          <a:bodyPr wrap="square" rtlCol="0">
            <a:spAutoFit/>
          </a:bodyPr>
          <a:lstStyle/>
          <a:p>
            <a:pPr algn="just">
              <a:lnSpc>
                <a:spcPct val="150000"/>
              </a:lnSpc>
            </a:pPr>
            <a:r>
              <a:rPr lang="en-US" sz="1600" dirty="0">
                <a:solidFill>
                  <a:srgbClr val="ECECEC"/>
                </a:solidFill>
                <a:latin typeface="Bahnschrift SemiBold" panose="020B0502040204020203" pitchFamily="34" charset="0"/>
              </a:rPr>
              <a:t> Pizza Sales Analysis project provided valuable insights into the operational and customer dynamics of the pizza business. Here's a concise conclusion with advice for future action.</a:t>
            </a:r>
          </a:p>
          <a:p>
            <a:pPr marL="285750" indent="-285750" algn="just">
              <a:lnSpc>
                <a:spcPct val="150000"/>
              </a:lnSpc>
              <a:buFont typeface="Arial" panose="020B0604020202020204" pitchFamily="34" charset="0"/>
              <a:buChar char="•"/>
            </a:pPr>
            <a:r>
              <a:rPr lang="en-US" sz="1600" b="1" u="sng" dirty="0">
                <a:solidFill>
                  <a:srgbClr val="ECECEC"/>
                </a:solidFill>
                <a:latin typeface="Bahnschrift SemiBold" panose="020B0502040204020203" pitchFamily="34" charset="0"/>
              </a:rPr>
              <a:t>Order Volume and Revenue:</a:t>
            </a:r>
            <a:r>
              <a:rPr lang="en-US" sz="1600" b="1" dirty="0">
                <a:solidFill>
                  <a:srgbClr val="ECECEC"/>
                </a:solidFill>
                <a:latin typeface="Bahnschrift SemiBold" panose="020B0502040204020203" pitchFamily="34" charset="0"/>
              </a:rPr>
              <a:t> </a:t>
            </a:r>
            <a:r>
              <a:rPr lang="en-US" sz="1600" dirty="0">
                <a:solidFill>
                  <a:srgbClr val="ECECEC"/>
                </a:solidFill>
                <a:latin typeface="Bahnschrift SemiBold" panose="020B0502040204020203" pitchFamily="34" charset="0"/>
              </a:rPr>
              <a:t>With a total of 21,350 orders and $827,450 in revenue, the business is experiencing strong demand.</a:t>
            </a:r>
          </a:p>
          <a:p>
            <a:pPr marL="285750" indent="-285750" algn="just">
              <a:lnSpc>
                <a:spcPct val="150000"/>
              </a:lnSpc>
              <a:buFont typeface="Arial" panose="020B0604020202020204" pitchFamily="34" charset="0"/>
              <a:buChar char="•"/>
            </a:pPr>
            <a:r>
              <a:rPr lang="en-US" sz="1600" b="1" u="sng" dirty="0">
                <a:solidFill>
                  <a:srgbClr val="ECECEC"/>
                </a:solidFill>
                <a:latin typeface="Bahnschrift SemiBold" panose="020B0502040204020203" pitchFamily="34" charset="0"/>
              </a:rPr>
              <a:t>Product Mix:</a:t>
            </a:r>
            <a:r>
              <a:rPr lang="en-US" sz="1600" b="1" dirty="0">
                <a:solidFill>
                  <a:srgbClr val="ECECEC"/>
                </a:solidFill>
                <a:latin typeface="Bahnschrift SemiBold" panose="020B0502040204020203" pitchFamily="34" charset="0"/>
              </a:rPr>
              <a:t> </a:t>
            </a:r>
            <a:r>
              <a:rPr lang="en-US" sz="1600" dirty="0">
                <a:solidFill>
                  <a:srgbClr val="ECECEC"/>
                </a:solidFill>
                <a:latin typeface="Bahnschrift SemiBold" panose="020B0502040204020203" pitchFamily="34" charset="0"/>
              </a:rPr>
              <a:t>The Greek Pizza is the most expensive pizza, indicating a premium segment, while the most common size is large, which might suggest a preference for family or group orders. The top 5 most ordered pizzas cover a range of classic and specialty types, indicating a diverse customer base.</a:t>
            </a:r>
          </a:p>
          <a:p>
            <a:pPr marL="285750" indent="-285750" algn="just">
              <a:lnSpc>
                <a:spcPct val="150000"/>
              </a:lnSpc>
              <a:buFont typeface="Arial" panose="020B0604020202020204" pitchFamily="34" charset="0"/>
              <a:buChar char="•"/>
            </a:pPr>
            <a:r>
              <a:rPr lang="en-US" sz="1600" b="1" u="sng" dirty="0">
                <a:solidFill>
                  <a:srgbClr val="ECECEC"/>
                </a:solidFill>
                <a:latin typeface="Bahnschrift SemiBold" panose="020B0502040204020203" pitchFamily="34" charset="0"/>
              </a:rPr>
              <a:t>Customer Behavior:</a:t>
            </a:r>
            <a:r>
              <a:rPr lang="en-US" sz="1600" dirty="0">
                <a:solidFill>
                  <a:srgbClr val="ECECEC"/>
                </a:solidFill>
                <a:latin typeface="Bahnschrift SemiBold" panose="020B0502040204020203" pitchFamily="34" charset="0"/>
              </a:rPr>
              <a:t> The busiest ordering times are from 16:00 to 19:00, pointing to high demand during dinner hours. The Thai Chicken pizza leads in the number of orders per day.</a:t>
            </a:r>
          </a:p>
          <a:p>
            <a:pPr marL="285750" indent="-285750" algn="just">
              <a:lnSpc>
                <a:spcPct val="150000"/>
              </a:lnSpc>
              <a:buFont typeface="Arial" panose="020B0604020202020204" pitchFamily="34" charset="0"/>
              <a:buChar char="•"/>
            </a:pPr>
            <a:r>
              <a:rPr lang="en-US" sz="1600" b="1" u="sng" dirty="0">
                <a:solidFill>
                  <a:srgbClr val="ECECEC"/>
                </a:solidFill>
                <a:latin typeface="Bahnschrift SemiBold" panose="020B0502040204020203" pitchFamily="34" charset="0"/>
              </a:rPr>
              <a:t>Revenue Contribution:</a:t>
            </a:r>
            <a:r>
              <a:rPr lang="en-US" sz="1600" dirty="0">
                <a:solidFill>
                  <a:srgbClr val="ECECEC"/>
                </a:solidFill>
                <a:latin typeface="Bahnschrift SemiBold" panose="020B0502040204020203" pitchFamily="34" charset="0"/>
              </a:rPr>
              <a:t> Classic and Supreme pizzas make up the largest share of revenue, followed closely by Chicken and Veggie pizzas, suggesting a balanced distribution of customer preferences.</a:t>
            </a:r>
            <a:endParaRPr lang="en-US" sz="1600" i="0" dirty="0">
              <a:solidFill>
                <a:srgbClr val="ECECEC"/>
              </a:solidFill>
              <a:highlight>
                <a:srgbClr val="212121"/>
              </a:highlight>
              <a:latin typeface="Bahnschrift SemiBold" panose="020B0502040204020203" pitchFamily="34" charset="0"/>
            </a:endParaRPr>
          </a:p>
        </p:txBody>
      </p:sp>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pic>
        <p:nvPicPr>
          <p:cNvPr id="3" name="Picture 2">
            <a:extLst>
              <a:ext uri="{FF2B5EF4-FFF2-40B4-BE49-F238E27FC236}">
                <a16:creationId xmlns:a16="http://schemas.microsoft.com/office/drawing/2014/main" id="{1BAEF31C-97AD-ABB1-4F8E-CEE53D7C8A7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780206" y="1560748"/>
            <a:ext cx="3156155" cy="3483200"/>
          </a:xfrm>
          <a:prstGeom prst="rect">
            <a:avLst/>
          </a:prstGeom>
        </p:spPr>
      </p:pic>
    </p:spTree>
    <p:extLst>
      <p:ext uri="{BB962C8B-B14F-4D97-AF65-F5344CB8AC3E}">
        <p14:creationId xmlns:p14="http://schemas.microsoft.com/office/powerpoint/2010/main" val="360748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B42EA-D75F-CD77-554F-8832B820BF6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7446467" y="1774496"/>
            <a:ext cx="4568552" cy="4174019"/>
          </a:xfrm>
          <a:prstGeom prst="rect">
            <a:avLst/>
          </a:prstGeom>
        </p:spPr>
      </p:pic>
      <p:sp>
        <p:nvSpPr>
          <p:cNvPr id="8" name="TextBox 7">
            <a:extLst>
              <a:ext uri="{FF2B5EF4-FFF2-40B4-BE49-F238E27FC236}">
                <a16:creationId xmlns:a16="http://schemas.microsoft.com/office/drawing/2014/main" id="{0C1E5AAF-FEF0-D22D-C9FD-1BC35F47113F}"/>
              </a:ext>
            </a:extLst>
          </p:cNvPr>
          <p:cNvSpPr txBox="1"/>
          <p:nvPr/>
        </p:nvSpPr>
        <p:spPr>
          <a:xfrm>
            <a:off x="7118555" y="6966154"/>
            <a:ext cx="4568552" cy="230832"/>
          </a:xfrm>
          <a:prstGeom prst="rect">
            <a:avLst/>
          </a:prstGeom>
          <a:noFill/>
        </p:spPr>
        <p:txBody>
          <a:bodyPr wrap="square" rtlCol="0">
            <a:spAutoFit/>
          </a:bodyPr>
          <a:lstStyle/>
          <a:p>
            <a:r>
              <a:rPr lang="en-IN" sz="900">
                <a:hlinkClick r:id="rId3" tooltip="https://freepngimg.com/png/6491-pizza-png-image"/>
              </a:rPr>
              <a:t>This Photo</a:t>
            </a:r>
            <a:r>
              <a:rPr lang="en-IN" sz="900"/>
              <a:t> by Unknown Author is licensed under </a:t>
            </a:r>
            <a:r>
              <a:rPr lang="en-IN" sz="900">
                <a:hlinkClick r:id="rId4" tooltip="https://creativecommons.org/licenses/by-nc/3.0/"/>
              </a:rPr>
              <a:t>CC BY-NC</a:t>
            </a:r>
            <a:endParaRPr lang="en-IN" sz="900"/>
          </a:p>
        </p:txBody>
      </p:sp>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8060" r="-18060"/>
          <a:stretch/>
        </p:blipFill>
        <p:spPr>
          <a:xfrm rot="21299946">
            <a:off x="-18293" y="5999054"/>
            <a:ext cx="1196010" cy="835742"/>
          </a:xfrm>
          <a:prstGeom prst="rect">
            <a:avLst/>
          </a:prstGeom>
        </p:spPr>
      </p:pic>
      <p:sp>
        <p:nvSpPr>
          <p:cNvPr id="18" name="TextBox 17">
            <a:extLst>
              <a:ext uri="{FF2B5EF4-FFF2-40B4-BE49-F238E27FC236}">
                <a16:creationId xmlns:a16="http://schemas.microsoft.com/office/drawing/2014/main" id="{8FFF519D-604E-47E9-82B5-91E4D137983A}"/>
              </a:ext>
            </a:extLst>
          </p:cNvPr>
          <p:cNvSpPr txBox="1"/>
          <p:nvPr/>
        </p:nvSpPr>
        <p:spPr>
          <a:xfrm>
            <a:off x="1042219" y="1268361"/>
            <a:ext cx="4975123" cy="584775"/>
          </a:xfrm>
          <a:prstGeom prst="rect">
            <a:avLst/>
          </a:prstGeom>
          <a:noFill/>
          <a:ln>
            <a:solidFill>
              <a:schemeClr val="bg1"/>
            </a:solidFill>
          </a:ln>
        </p:spPr>
        <p:txBody>
          <a:bodyPr wrap="square" rtlCol="0">
            <a:spAutoFit/>
          </a:bodyPr>
          <a:lstStyle/>
          <a:p>
            <a:pPr algn="ctr"/>
            <a:r>
              <a:rPr lang="en-IN" sz="3200" b="1" dirty="0">
                <a:solidFill>
                  <a:schemeClr val="bg1">
                    <a:lumMod val="95000"/>
                  </a:schemeClr>
                </a:solidFill>
                <a:latin typeface="Bodoni MT Black" panose="02070A03080606020203" pitchFamily="18" charset="0"/>
              </a:rPr>
              <a:t>INTRODUCTION</a:t>
            </a:r>
            <a:r>
              <a:rPr lang="en-IN" b="1" dirty="0">
                <a:solidFill>
                  <a:schemeClr val="bg1">
                    <a:lumMod val="95000"/>
                  </a:schemeClr>
                </a:solidFill>
                <a:latin typeface="Lucida Calligraphy" panose="03010101010101010101" pitchFamily="66" charset="0"/>
              </a:rPr>
              <a:t> </a:t>
            </a:r>
          </a:p>
        </p:txBody>
      </p:sp>
      <p:sp>
        <p:nvSpPr>
          <p:cNvPr id="21" name="TextBox 20">
            <a:extLst>
              <a:ext uri="{FF2B5EF4-FFF2-40B4-BE49-F238E27FC236}">
                <a16:creationId xmlns:a16="http://schemas.microsoft.com/office/drawing/2014/main" id="{7DE223F3-B4AB-3F4B-2867-397C87C74B0B}"/>
              </a:ext>
            </a:extLst>
          </p:cNvPr>
          <p:cNvSpPr txBox="1"/>
          <p:nvPr/>
        </p:nvSpPr>
        <p:spPr>
          <a:xfrm>
            <a:off x="1042219" y="2393372"/>
            <a:ext cx="6263149" cy="3693319"/>
          </a:xfrm>
          <a:prstGeom prst="rect">
            <a:avLst/>
          </a:prstGeom>
          <a:noFill/>
          <a:ln>
            <a:solidFill>
              <a:schemeClr val="bg1">
                <a:lumMod val="95000"/>
              </a:schemeClr>
            </a:solidFill>
          </a:ln>
        </p:spPr>
        <p:txBody>
          <a:bodyPr wrap="square" rtlCol="0">
            <a:spAutoFit/>
          </a:bodyPr>
          <a:lstStyle/>
          <a:p>
            <a:pPr algn="just"/>
            <a:r>
              <a:rPr lang="en-US" dirty="0">
                <a:solidFill>
                  <a:schemeClr val="bg2"/>
                </a:solidFill>
                <a:latin typeface="Bahnschrift SemiBold" panose="020B0502040204020203" pitchFamily="34" charset="0"/>
              </a:rPr>
              <a:t>Welcome to the Pizza Sales Analysis project. The pizza business is growing, but to continue this success, we need to understand the sales data in depth. This project explores critical aspects of operations, such as total orders, revenue, pizza types, and customer behavior. By answering basic, intermediate, and advanced questions, the goal is to uncover insights that can guide business strategies.</a:t>
            </a:r>
          </a:p>
          <a:p>
            <a:pPr algn="just"/>
            <a:endParaRPr lang="en-US" dirty="0">
              <a:solidFill>
                <a:schemeClr val="bg2"/>
              </a:solidFill>
              <a:latin typeface="Bahnschrift SemiBold" panose="020B0502040204020203" pitchFamily="34" charset="0"/>
            </a:endParaRPr>
          </a:p>
          <a:p>
            <a:pPr algn="just"/>
            <a:r>
              <a:rPr lang="en-US" dirty="0">
                <a:solidFill>
                  <a:schemeClr val="bg2"/>
                </a:solidFill>
                <a:latin typeface="Bahnschrift SemiBold" panose="020B0502040204020203" pitchFamily="34" charset="0"/>
              </a:rPr>
              <a:t>In this project, key trends will be identified, revealing what drives revenue and which pizzas are most popular with customers. Let's take a closer look at the data to explore ways to improve the business and ensure sustained growth.</a:t>
            </a:r>
            <a:endParaRPr lang="en-US" b="0" i="0" dirty="0">
              <a:solidFill>
                <a:schemeClr val="bg2"/>
              </a:solidFill>
              <a:highlight>
                <a:srgbClr val="212121"/>
              </a:highlight>
              <a:latin typeface="Bahnschrift SemiBold" panose="020B0502040204020203" pitchFamily="34" charset="0"/>
            </a:endParaRPr>
          </a:p>
        </p:txBody>
      </p:sp>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19971" t="15862" r="19971" b="-15862"/>
          <a:stretch/>
        </p:blipFill>
        <p:spPr>
          <a:xfrm>
            <a:off x="10569678" y="-27944"/>
            <a:ext cx="1622322" cy="1588692"/>
          </a:xfrm>
          <a:prstGeom prst="rect">
            <a:avLst/>
          </a:prstGeom>
        </p:spPr>
      </p:pic>
    </p:spTree>
    <p:extLst>
      <p:ext uri="{BB962C8B-B14F-4D97-AF65-F5344CB8AC3E}">
        <p14:creationId xmlns:p14="http://schemas.microsoft.com/office/powerpoint/2010/main" val="26978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sp>
        <p:nvSpPr>
          <p:cNvPr id="18" name="TextBox 17">
            <a:extLst>
              <a:ext uri="{FF2B5EF4-FFF2-40B4-BE49-F238E27FC236}">
                <a16:creationId xmlns:a16="http://schemas.microsoft.com/office/drawing/2014/main" id="{8FFF519D-604E-47E9-82B5-91E4D137983A}"/>
              </a:ext>
            </a:extLst>
          </p:cNvPr>
          <p:cNvSpPr txBox="1"/>
          <p:nvPr/>
        </p:nvSpPr>
        <p:spPr>
          <a:xfrm>
            <a:off x="757083" y="199225"/>
            <a:ext cx="7914970" cy="584775"/>
          </a:xfrm>
          <a:prstGeom prst="rect">
            <a:avLst/>
          </a:prstGeom>
          <a:noFill/>
          <a:ln>
            <a:solidFill>
              <a:schemeClr val="bg1"/>
            </a:solidFill>
          </a:ln>
        </p:spPr>
        <p:txBody>
          <a:bodyPr wrap="square" rtlCol="0">
            <a:spAutoFit/>
          </a:bodyPr>
          <a:lstStyle/>
          <a:p>
            <a:pPr algn="ctr"/>
            <a:r>
              <a:rPr lang="en-IN" sz="3200" b="1" dirty="0">
                <a:solidFill>
                  <a:schemeClr val="bg1">
                    <a:lumMod val="95000"/>
                  </a:schemeClr>
                </a:solidFill>
                <a:latin typeface="Bodoni MT Black" panose="02070A03080606020203" pitchFamily="18" charset="0"/>
              </a:rPr>
              <a:t>ADVICE FOR FUTURE ACTION</a:t>
            </a:r>
            <a:endParaRPr lang="en-IN" b="1" dirty="0">
              <a:solidFill>
                <a:schemeClr val="bg1">
                  <a:lumMod val="95000"/>
                </a:schemeClr>
              </a:solidFill>
              <a:latin typeface="Lucida Calligraphy" panose="03010101010101010101" pitchFamily="66" charset="0"/>
            </a:endParaRPr>
          </a:p>
        </p:txBody>
      </p:sp>
      <p:sp>
        <p:nvSpPr>
          <p:cNvPr id="21" name="TextBox 20">
            <a:extLst>
              <a:ext uri="{FF2B5EF4-FFF2-40B4-BE49-F238E27FC236}">
                <a16:creationId xmlns:a16="http://schemas.microsoft.com/office/drawing/2014/main" id="{7DE223F3-B4AB-3F4B-2867-397C87C74B0B}"/>
              </a:ext>
            </a:extLst>
          </p:cNvPr>
          <p:cNvSpPr txBox="1"/>
          <p:nvPr/>
        </p:nvSpPr>
        <p:spPr>
          <a:xfrm>
            <a:off x="737418" y="955442"/>
            <a:ext cx="7914970" cy="4843570"/>
          </a:xfrm>
          <a:prstGeom prst="rect">
            <a:avLst/>
          </a:prstGeom>
          <a:noFill/>
          <a:ln>
            <a:solidFill>
              <a:schemeClr val="bg1">
                <a:lumMod val="95000"/>
              </a:schemeClr>
            </a:solidFill>
          </a:ln>
        </p:spPr>
        <p:txBody>
          <a:bodyPr wrap="square" rtlCol="0">
            <a:spAutoFit/>
          </a:bodyPr>
          <a:lstStyle/>
          <a:p>
            <a:pPr marL="285750" indent="-285750" algn="just">
              <a:lnSpc>
                <a:spcPct val="150000"/>
              </a:lnSpc>
              <a:buFont typeface="Arial" panose="020B0604020202020204" pitchFamily="34" charset="0"/>
              <a:buChar char="•"/>
            </a:pPr>
            <a:r>
              <a:rPr lang="en-US" sz="1600" b="1" u="sng" dirty="0">
                <a:solidFill>
                  <a:srgbClr val="ECECEC"/>
                </a:solidFill>
                <a:latin typeface="Bahnschrift SemiBold" panose="020B0502040204020203" pitchFamily="34" charset="0"/>
              </a:rPr>
              <a:t>Optimize Operations During Peak Hours:</a:t>
            </a:r>
            <a:r>
              <a:rPr lang="en-US" sz="1600" b="1" dirty="0">
                <a:solidFill>
                  <a:srgbClr val="ECECEC"/>
                </a:solidFill>
                <a:latin typeface="Bahnschrift SemiBold" panose="020B0502040204020203" pitchFamily="34" charset="0"/>
              </a:rPr>
              <a:t> </a:t>
            </a:r>
            <a:r>
              <a:rPr lang="en-US" sz="1600" dirty="0">
                <a:solidFill>
                  <a:srgbClr val="ECECEC"/>
                </a:solidFill>
                <a:latin typeface="Bahnschrift SemiBold" panose="020B0502040204020203" pitchFamily="34" charset="0"/>
              </a:rPr>
              <a:t>Given the high volume of orders between 16:00 and 19:00, ensure adequate staffing and resources to handle this busy period. Consider special promotions or bundle deals to encourage off-peak sales.</a:t>
            </a:r>
          </a:p>
          <a:p>
            <a:pPr marL="285750" indent="-285750" algn="just">
              <a:lnSpc>
                <a:spcPct val="150000"/>
              </a:lnSpc>
              <a:buFont typeface="Arial" panose="020B0604020202020204" pitchFamily="34" charset="0"/>
              <a:buChar char="•"/>
            </a:pPr>
            <a:r>
              <a:rPr lang="en-US" sz="1600" b="1" u="sng" dirty="0">
                <a:solidFill>
                  <a:srgbClr val="ECECEC"/>
                </a:solidFill>
                <a:latin typeface="Bahnschrift SemiBold" panose="020B0502040204020203" pitchFamily="34" charset="0"/>
              </a:rPr>
              <a:t>Expand Popular Offerings:</a:t>
            </a:r>
            <a:r>
              <a:rPr lang="en-US" sz="1600" dirty="0">
                <a:solidFill>
                  <a:srgbClr val="ECECEC"/>
                </a:solidFill>
                <a:latin typeface="Bahnschrift SemiBold" panose="020B0502040204020203" pitchFamily="34" charset="0"/>
              </a:rPr>
              <a:t> Focus marketing efforts on the top 5 most ordered pizzas, while also experimenting with new flavors or promotions to attract a broader audience.</a:t>
            </a:r>
          </a:p>
          <a:p>
            <a:pPr marL="285750" indent="-285750" algn="just">
              <a:lnSpc>
                <a:spcPct val="150000"/>
              </a:lnSpc>
              <a:buFont typeface="Arial" panose="020B0604020202020204" pitchFamily="34" charset="0"/>
              <a:buChar char="•"/>
            </a:pPr>
            <a:r>
              <a:rPr lang="en-US" sz="1600" b="1" u="sng" dirty="0">
                <a:solidFill>
                  <a:srgbClr val="ECECEC"/>
                </a:solidFill>
                <a:latin typeface="Bahnschrift SemiBold" panose="020B0502040204020203" pitchFamily="34" charset="0"/>
              </a:rPr>
              <a:t>Revenue Diversification:</a:t>
            </a:r>
            <a:r>
              <a:rPr lang="en-US" sz="1600" dirty="0">
                <a:solidFill>
                  <a:srgbClr val="ECECEC"/>
                </a:solidFill>
                <a:latin typeface="Bahnschrift SemiBold" panose="020B0502040204020203" pitchFamily="34" charset="0"/>
              </a:rPr>
              <a:t> With Classic and Supreme pizzas contributing the most to revenue, keep these categories strong, but explore other pizza types to ensure sustained growth and customer interest.</a:t>
            </a:r>
          </a:p>
          <a:p>
            <a:pPr marL="285750" indent="-285750" algn="just">
              <a:lnSpc>
                <a:spcPct val="150000"/>
              </a:lnSpc>
              <a:buFont typeface="Arial" panose="020B0604020202020204" pitchFamily="34" charset="0"/>
              <a:buChar char="•"/>
            </a:pPr>
            <a:r>
              <a:rPr lang="en-US" sz="1600" b="1" u="sng" dirty="0">
                <a:solidFill>
                  <a:srgbClr val="ECECEC"/>
                </a:solidFill>
                <a:latin typeface="Bahnschrift SemiBold" panose="020B0502040204020203" pitchFamily="34" charset="0"/>
              </a:rPr>
              <a:t>Data-Driven Decision Making:</a:t>
            </a:r>
            <a:r>
              <a:rPr lang="en-US" sz="1600" dirty="0">
                <a:solidFill>
                  <a:srgbClr val="ECECEC"/>
                </a:solidFill>
                <a:latin typeface="Bahnschrift SemiBold" panose="020B0502040204020203" pitchFamily="34" charset="0"/>
              </a:rPr>
              <a:t> Continuously monitor sales data to identify trends and customer preferences. This will allow for proactive adjustments to the menu, pricing, and promotions to maximize revenue and customer satisfaction.</a:t>
            </a:r>
            <a:endParaRPr lang="en-US" sz="1400" b="0" i="0" dirty="0">
              <a:solidFill>
                <a:srgbClr val="ECECEC"/>
              </a:solidFill>
              <a:highlight>
                <a:srgbClr val="212121"/>
              </a:highlight>
              <a:latin typeface="Bahnschrift SemiBold" panose="020B0502040204020203" pitchFamily="34" charset="0"/>
            </a:endParaRPr>
          </a:p>
        </p:txBody>
      </p:sp>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pic>
        <p:nvPicPr>
          <p:cNvPr id="3" name="Picture 2">
            <a:extLst>
              <a:ext uri="{FF2B5EF4-FFF2-40B4-BE49-F238E27FC236}">
                <a16:creationId xmlns:a16="http://schemas.microsoft.com/office/drawing/2014/main" id="{AE0774CB-84F5-5958-37F0-D703BD62066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888361" y="1484670"/>
            <a:ext cx="3136491" cy="3549445"/>
          </a:xfrm>
          <a:prstGeom prst="rect">
            <a:avLst/>
          </a:prstGeom>
        </p:spPr>
      </p:pic>
    </p:spTree>
    <p:extLst>
      <p:ext uri="{BB962C8B-B14F-4D97-AF65-F5344CB8AC3E}">
        <p14:creationId xmlns:p14="http://schemas.microsoft.com/office/powerpoint/2010/main" val="235084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sp>
        <p:nvSpPr>
          <p:cNvPr id="18" name="TextBox 17">
            <a:extLst>
              <a:ext uri="{FF2B5EF4-FFF2-40B4-BE49-F238E27FC236}">
                <a16:creationId xmlns:a16="http://schemas.microsoft.com/office/drawing/2014/main" id="{8FFF519D-604E-47E9-82B5-91E4D137983A}"/>
              </a:ext>
            </a:extLst>
          </p:cNvPr>
          <p:cNvSpPr txBox="1"/>
          <p:nvPr/>
        </p:nvSpPr>
        <p:spPr>
          <a:xfrm>
            <a:off x="1554689" y="1592751"/>
            <a:ext cx="5742038" cy="830997"/>
          </a:xfrm>
          <a:prstGeom prst="rect">
            <a:avLst/>
          </a:prstGeom>
          <a:noFill/>
          <a:ln>
            <a:solidFill>
              <a:schemeClr val="bg1"/>
            </a:solidFill>
          </a:ln>
        </p:spPr>
        <p:txBody>
          <a:bodyPr wrap="square" rtlCol="0">
            <a:spAutoFit/>
          </a:bodyPr>
          <a:lstStyle/>
          <a:p>
            <a:pPr algn="ctr"/>
            <a:r>
              <a:rPr lang="en-IN" sz="4800" b="1" dirty="0">
                <a:solidFill>
                  <a:schemeClr val="bg1">
                    <a:lumMod val="95000"/>
                  </a:schemeClr>
                </a:solidFill>
                <a:latin typeface="Bodoni MT Black" panose="02070A03080606020203" pitchFamily="18" charset="0"/>
              </a:rPr>
              <a:t>THANK YOU</a:t>
            </a:r>
            <a:endParaRPr lang="en-IN" sz="4800" b="1" dirty="0">
              <a:solidFill>
                <a:schemeClr val="bg1">
                  <a:lumMod val="95000"/>
                </a:schemeClr>
              </a:solidFill>
              <a:latin typeface="Lucida Calligraphy" panose="03010101010101010101" pitchFamily="66" charset="0"/>
            </a:endParaRPr>
          </a:p>
        </p:txBody>
      </p:sp>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pic>
        <p:nvPicPr>
          <p:cNvPr id="5" name="Picture 4">
            <a:extLst>
              <a:ext uri="{FF2B5EF4-FFF2-40B4-BE49-F238E27FC236}">
                <a16:creationId xmlns:a16="http://schemas.microsoft.com/office/drawing/2014/main" id="{9AAE3784-3851-61E8-AD9D-38795BED7CAF}"/>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9979" t="-1533" r="9979" b="1533"/>
          <a:stretch/>
        </p:blipFill>
        <p:spPr>
          <a:xfrm>
            <a:off x="7502013" y="1034845"/>
            <a:ext cx="4689987" cy="4697361"/>
          </a:xfrm>
          <a:prstGeom prst="rect">
            <a:avLst/>
          </a:prstGeom>
          <a:noFill/>
        </p:spPr>
      </p:pic>
      <p:sp>
        <p:nvSpPr>
          <p:cNvPr id="10" name="TextBox 9">
            <a:extLst>
              <a:ext uri="{FF2B5EF4-FFF2-40B4-BE49-F238E27FC236}">
                <a16:creationId xmlns:a16="http://schemas.microsoft.com/office/drawing/2014/main" id="{54C75172-A4DD-109D-68B7-63BDF05A6AFE}"/>
              </a:ext>
            </a:extLst>
          </p:cNvPr>
          <p:cNvSpPr txBox="1"/>
          <p:nvPr/>
        </p:nvSpPr>
        <p:spPr>
          <a:xfrm>
            <a:off x="1554689" y="2671916"/>
            <a:ext cx="5742038" cy="2862322"/>
          </a:xfrm>
          <a:prstGeom prst="rect">
            <a:avLst/>
          </a:prstGeom>
          <a:noFill/>
          <a:ln>
            <a:solidFill>
              <a:schemeClr val="bg1"/>
            </a:solidFill>
          </a:ln>
        </p:spPr>
        <p:txBody>
          <a:bodyPr wrap="square" rtlCol="0">
            <a:spAutoFit/>
          </a:bodyPr>
          <a:lstStyle/>
          <a:p>
            <a:pPr algn="ctr"/>
            <a:r>
              <a:rPr lang="en-US" sz="2000" dirty="0">
                <a:solidFill>
                  <a:schemeClr val="bg1">
                    <a:lumMod val="95000"/>
                  </a:schemeClr>
                </a:solidFill>
                <a:latin typeface="Bahnschrift SemiBold Condensed" panose="020B0502040204020203" pitchFamily="34" charset="0"/>
              </a:rPr>
              <a:t>Thank you for your attention and participation. I appreciate your time and interest in our Pizza Sales Analysis project.</a:t>
            </a:r>
          </a:p>
          <a:p>
            <a:pPr algn="ctr"/>
            <a:endParaRPr lang="en-US" sz="2000" dirty="0">
              <a:solidFill>
                <a:schemeClr val="bg1">
                  <a:lumMod val="95000"/>
                </a:schemeClr>
              </a:solidFill>
              <a:latin typeface="Bahnschrift SemiBold Condensed" panose="020B0502040204020203" pitchFamily="34" charset="0"/>
            </a:endParaRPr>
          </a:p>
          <a:p>
            <a:pPr algn="ctr"/>
            <a:r>
              <a:rPr lang="en-US" sz="2000" dirty="0">
                <a:solidFill>
                  <a:schemeClr val="bg1">
                    <a:lumMod val="95000"/>
                  </a:schemeClr>
                </a:solidFill>
                <a:latin typeface="Bahnschrift SemiBold Condensed" panose="020B0502040204020203" pitchFamily="34" charset="0"/>
              </a:rPr>
              <a:t>If you have any further questions, feedback, or suggestions, please don't hesitate to reach out. Your insights and comments are valuable to us as we continue to refine and improve our analysis.</a:t>
            </a:r>
          </a:p>
          <a:p>
            <a:pPr algn="ctr"/>
            <a:endParaRPr lang="en-US" sz="2000" dirty="0">
              <a:solidFill>
                <a:schemeClr val="bg1">
                  <a:lumMod val="95000"/>
                </a:schemeClr>
              </a:solidFill>
              <a:latin typeface="Bahnschrift SemiBold Condensed" panose="020B0502040204020203" pitchFamily="34" charset="0"/>
            </a:endParaRPr>
          </a:p>
          <a:p>
            <a:pPr algn="ctr"/>
            <a:r>
              <a:rPr lang="en-US" sz="2000" dirty="0">
                <a:solidFill>
                  <a:schemeClr val="bg1">
                    <a:lumMod val="95000"/>
                  </a:schemeClr>
                </a:solidFill>
                <a:latin typeface="Bahnschrift SemiBold Condensed" panose="020B0502040204020203" pitchFamily="34" charset="0"/>
              </a:rPr>
              <a:t>Thank you, and have a great day!</a:t>
            </a:r>
            <a:endParaRPr lang="en-IN" sz="2000" dirty="0">
              <a:solidFill>
                <a:schemeClr val="bg1">
                  <a:lumMod val="95000"/>
                </a:schemeClr>
              </a:solidFill>
              <a:latin typeface="Bahnschrift SemiBold Condensed" panose="020B0502040204020203" pitchFamily="34" charset="0"/>
            </a:endParaRPr>
          </a:p>
        </p:txBody>
      </p:sp>
    </p:spTree>
    <p:extLst>
      <p:ext uri="{BB962C8B-B14F-4D97-AF65-F5344CB8AC3E}">
        <p14:creationId xmlns:p14="http://schemas.microsoft.com/office/powerpoint/2010/main" val="160579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sp>
        <p:nvSpPr>
          <p:cNvPr id="18" name="TextBox 17">
            <a:extLst>
              <a:ext uri="{FF2B5EF4-FFF2-40B4-BE49-F238E27FC236}">
                <a16:creationId xmlns:a16="http://schemas.microsoft.com/office/drawing/2014/main" id="{8FFF519D-604E-47E9-82B5-91E4D137983A}"/>
              </a:ext>
            </a:extLst>
          </p:cNvPr>
          <p:cNvSpPr txBox="1"/>
          <p:nvPr/>
        </p:nvSpPr>
        <p:spPr>
          <a:xfrm>
            <a:off x="1042219" y="1268361"/>
            <a:ext cx="4975123" cy="584775"/>
          </a:xfrm>
          <a:prstGeom prst="rect">
            <a:avLst/>
          </a:prstGeom>
          <a:noFill/>
          <a:ln>
            <a:solidFill>
              <a:schemeClr val="bg1"/>
            </a:solidFill>
          </a:ln>
        </p:spPr>
        <p:txBody>
          <a:bodyPr wrap="square" rtlCol="0">
            <a:spAutoFit/>
          </a:bodyPr>
          <a:lstStyle/>
          <a:p>
            <a:pPr algn="ctr"/>
            <a:r>
              <a:rPr lang="en-IN" sz="3200" b="1" dirty="0">
                <a:solidFill>
                  <a:schemeClr val="bg1">
                    <a:lumMod val="95000"/>
                  </a:schemeClr>
                </a:solidFill>
                <a:latin typeface="Bodoni MT Black" panose="02070A03080606020203" pitchFamily="18" charset="0"/>
              </a:rPr>
              <a:t>Question mode</a:t>
            </a:r>
            <a:endParaRPr lang="en-IN" b="1" dirty="0">
              <a:solidFill>
                <a:schemeClr val="bg1">
                  <a:lumMod val="95000"/>
                </a:schemeClr>
              </a:solidFill>
              <a:latin typeface="Lucida Calligraphy" panose="03010101010101010101" pitchFamily="66" charset="0"/>
            </a:endParaRPr>
          </a:p>
        </p:txBody>
      </p:sp>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6" name="Oval 5">
            <a:extLst>
              <a:ext uri="{FF2B5EF4-FFF2-40B4-BE49-F238E27FC236}">
                <a16:creationId xmlns:a16="http://schemas.microsoft.com/office/drawing/2014/main" id="{032083D2-4EAC-FBD0-87EC-F6EFE7606ED2}"/>
              </a:ext>
            </a:extLst>
          </p:cNvPr>
          <p:cNvSpPr/>
          <p:nvPr/>
        </p:nvSpPr>
        <p:spPr>
          <a:xfrm>
            <a:off x="1042219" y="2446140"/>
            <a:ext cx="656262" cy="68051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Bahnschrift SemiBold" panose="020B0502040204020203" pitchFamily="34" charset="0"/>
              </a:rPr>
              <a:t>1</a:t>
            </a:r>
          </a:p>
        </p:txBody>
      </p:sp>
      <p:sp>
        <p:nvSpPr>
          <p:cNvPr id="9" name="Rectangle: Rounded Corners 8">
            <a:extLst>
              <a:ext uri="{FF2B5EF4-FFF2-40B4-BE49-F238E27FC236}">
                <a16:creationId xmlns:a16="http://schemas.microsoft.com/office/drawing/2014/main" id="{BB87A305-CA44-A8B8-D870-E20201CC160D}"/>
              </a:ext>
            </a:extLst>
          </p:cNvPr>
          <p:cNvSpPr/>
          <p:nvPr/>
        </p:nvSpPr>
        <p:spPr>
          <a:xfrm>
            <a:off x="1966453" y="2556387"/>
            <a:ext cx="3637934" cy="47452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Bahnschrift SemiBold" panose="020B0502040204020203" pitchFamily="34" charset="0"/>
              </a:rPr>
              <a:t>EASY</a:t>
            </a:r>
          </a:p>
        </p:txBody>
      </p:sp>
      <p:sp>
        <p:nvSpPr>
          <p:cNvPr id="12" name="Oval 11">
            <a:extLst>
              <a:ext uri="{FF2B5EF4-FFF2-40B4-BE49-F238E27FC236}">
                <a16:creationId xmlns:a16="http://schemas.microsoft.com/office/drawing/2014/main" id="{39553706-4748-0717-518B-283F77D629B8}"/>
              </a:ext>
            </a:extLst>
          </p:cNvPr>
          <p:cNvSpPr/>
          <p:nvPr/>
        </p:nvSpPr>
        <p:spPr>
          <a:xfrm>
            <a:off x="1036053" y="3624408"/>
            <a:ext cx="656262" cy="68051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Bahnschrift SemiBold" panose="020B0502040204020203" pitchFamily="34" charset="0"/>
              </a:rPr>
              <a:t>2</a:t>
            </a:r>
          </a:p>
        </p:txBody>
      </p:sp>
      <p:sp>
        <p:nvSpPr>
          <p:cNvPr id="14" name="Rectangle: Rounded Corners 13">
            <a:extLst>
              <a:ext uri="{FF2B5EF4-FFF2-40B4-BE49-F238E27FC236}">
                <a16:creationId xmlns:a16="http://schemas.microsoft.com/office/drawing/2014/main" id="{CF9614C5-BF41-1F07-5D9B-CC301934F797}"/>
              </a:ext>
            </a:extLst>
          </p:cNvPr>
          <p:cNvSpPr/>
          <p:nvPr/>
        </p:nvSpPr>
        <p:spPr>
          <a:xfrm>
            <a:off x="1966453" y="3727403"/>
            <a:ext cx="3637934" cy="47452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Bahnschrift SemiBold" panose="020B0502040204020203" pitchFamily="34" charset="0"/>
              </a:rPr>
              <a:t>INTERMEDIATE</a:t>
            </a:r>
          </a:p>
        </p:txBody>
      </p:sp>
      <p:sp>
        <p:nvSpPr>
          <p:cNvPr id="15" name="Oval 14">
            <a:extLst>
              <a:ext uri="{FF2B5EF4-FFF2-40B4-BE49-F238E27FC236}">
                <a16:creationId xmlns:a16="http://schemas.microsoft.com/office/drawing/2014/main" id="{7889F913-D6C3-8D68-BE4C-25C304EACE27}"/>
              </a:ext>
            </a:extLst>
          </p:cNvPr>
          <p:cNvSpPr/>
          <p:nvPr/>
        </p:nvSpPr>
        <p:spPr>
          <a:xfrm>
            <a:off x="1036053" y="4770247"/>
            <a:ext cx="656262" cy="68051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Bahnschrift SemiBold" panose="020B0502040204020203" pitchFamily="34" charset="0"/>
              </a:rPr>
              <a:t>3</a:t>
            </a:r>
          </a:p>
        </p:txBody>
      </p:sp>
      <p:sp>
        <p:nvSpPr>
          <p:cNvPr id="16" name="Rectangle: Rounded Corners 15">
            <a:extLst>
              <a:ext uri="{FF2B5EF4-FFF2-40B4-BE49-F238E27FC236}">
                <a16:creationId xmlns:a16="http://schemas.microsoft.com/office/drawing/2014/main" id="{483B99C2-A411-0D5C-F90B-706FCD1AD4AF}"/>
              </a:ext>
            </a:extLst>
          </p:cNvPr>
          <p:cNvSpPr/>
          <p:nvPr/>
        </p:nvSpPr>
        <p:spPr>
          <a:xfrm>
            <a:off x="1966453" y="4873242"/>
            <a:ext cx="3637934" cy="47452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Bahnschrift SemiBold" panose="020B0502040204020203" pitchFamily="34" charset="0"/>
              </a:rPr>
              <a:t>ADVANCE</a:t>
            </a:r>
          </a:p>
        </p:txBody>
      </p:sp>
      <p:pic>
        <p:nvPicPr>
          <p:cNvPr id="23" name="Picture 22">
            <a:extLst>
              <a:ext uri="{FF2B5EF4-FFF2-40B4-BE49-F238E27FC236}">
                <a16:creationId xmlns:a16="http://schemas.microsoft.com/office/drawing/2014/main" id="{DA7F9BCD-F1A8-2210-9054-CCB617A6BCF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951408" y="1580412"/>
            <a:ext cx="4345858" cy="3477061"/>
          </a:xfrm>
          <a:prstGeom prst="rect">
            <a:avLst/>
          </a:prstGeom>
        </p:spPr>
      </p:pic>
    </p:spTree>
    <p:extLst>
      <p:ext uri="{BB962C8B-B14F-4D97-AF65-F5344CB8AC3E}">
        <p14:creationId xmlns:p14="http://schemas.microsoft.com/office/powerpoint/2010/main" val="283870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P spid="9" grpId="0" animBg="1"/>
      <p:bldP spid="12" grpId="0" animBg="1"/>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sp>
        <p:nvSpPr>
          <p:cNvPr id="18" name="TextBox 17">
            <a:extLst>
              <a:ext uri="{FF2B5EF4-FFF2-40B4-BE49-F238E27FC236}">
                <a16:creationId xmlns:a16="http://schemas.microsoft.com/office/drawing/2014/main" id="{8FFF519D-604E-47E9-82B5-91E4D137983A}"/>
              </a:ext>
            </a:extLst>
          </p:cNvPr>
          <p:cNvSpPr txBox="1"/>
          <p:nvPr/>
        </p:nvSpPr>
        <p:spPr>
          <a:xfrm>
            <a:off x="737418" y="199225"/>
            <a:ext cx="4975123" cy="584775"/>
          </a:xfrm>
          <a:prstGeom prst="rect">
            <a:avLst/>
          </a:prstGeom>
          <a:noFill/>
          <a:ln>
            <a:solidFill>
              <a:schemeClr val="bg1"/>
            </a:solidFill>
          </a:ln>
        </p:spPr>
        <p:txBody>
          <a:bodyPr wrap="square" rtlCol="0">
            <a:spAutoFit/>
          </a:bodyPr>
          <a:lstStyle/>
          <a:p>
            <a:pPr algn="ctr"/>
            <a:r>
              <a:rPr lang="en-IN" sz="3200" b="1" dirty="0">
                <a:solidFill>
                  <a:schemeClr val="bg1">
                    <a:lumMod val="95000"/>
                  </a:schemeClr>
                </a:solidFill>
                <a:latin typeface="Bodoni MT Black" panose="02070A03080606020203" pitchFamily="18" charset="0"/>
              </a:rPr>
              <a:t>QUESTIONS</a:t>
            </a:r>
            <a:r>
              <a:rPr lang="en-IN" b="1" dirty="0">
                <a:solidFill>
                  <a:schemeClr val="bg1">
                    <a:lumMod val="95000"/>
                  </a:schemeClr>
                </a:solidFill>
                <a:latin typeface="Lucida Calligraphy" panose="03010101010101010101" pitchFamily="66" charset="0"/>
              </a:rPr>
              <a:t> </a:t>
            </a:r>
          </a:p>
        </p:txBody>
      </p:sp>
      <p:sp>
        <p:nvSpPr>
          <p:cNvPr id="21" name="TextBox 20">
            <a:extLst>
              <a:ext uri="{FF2B5EF4-FFF2-40B4-BE49-F238E27FC236}">
                <a16:creationId xmlns:a16="http://schemas.microsoft.com/office/drawing/2014/main" id="{7DE223F3-B4AB-3F4B-2867-397C87C74B0B}"/>
              </a:ext>
            </a:extLst>
          </p:cNvPr>
          <p:cNvSpPr txBox="1"/>
          <p:nvPr/>
        </p:nvSpPr>
        <p:spPr>
          <a:xfrm>
            <a:off x="737418" y="955442"/>
            <a:ext cx="7914970" cy="5585375"/>
          </a:xfrm>
          <a:prstGeom prst="rect">
            <a:avLst/>
          </a:prstGeom>
          <a:noFill/>
          <a:ln>
            <a:solidFill>
              <a:schemeClr val="bg1">
                <a:lumMod val="95000"/>
              </a:schemeClr>
            </a:solidFill>
          </a:ln>
        </p:spPr>
        <p:txBody>
          <a:bodyPr wrap="square" rtlCol="0">
            <a:spAutoFit/>
          </a:bodyPr>
          <a:lstStyle/>
          <a:p>
            <a:pPr algn="just">
              <a:lnSpc>
                <a:spcPct val="150000"/>
              </a:lnSpc>
            </a:pPr>
            <a:r>
              <a:rPr lang="en-US" sz="1500" b="1" u="sng" dirty="0">
                <a:solidFill>
                  <a:schemeClr val="bg2"/>
                </a:solidFill>
                <a:latin typeface="Bahnschrift SemiBold" panose="020B0502040204020203" pitchFamily="34" charset="0"/>
              </a:rPr>
              <a:t>Basic:</a:t>
            </a:r>
          </a:p>
          <a:p>
            <a:pPr algn="just">
              <a:lnSpc>
                <a:spcPct val="150000"/>
              </a:lnSpc>
            </a:pPr>
            <a:r>
              <a:rPr lang="en-US" sz="1500" dirty="0">
                <a:solidFill>
                  <a:schemeClr val="bg2"/>
                </a:solidFill>
                <a:latin typeface="Bahnschrift SemiBold" panose="020B0502040204020203" pitchFamily="34" charset="0"/>
              </a:rPr>
              <a:t>1.Retrieve the total number of orders placed.</a:t>
            </a:r>
          </a:p>
          <a:p>
            <a:pPr algn="just">
              <a:lnSpc>
                <a:spcPct val="150000"/>
              </a:lnSpc>
            </a:pPr>
            <a:r>
              <a:rPr lang="en-US" sz="1500" dirty="0">
                <a:solidFill>
                  <a:schemeClr val="bg2"/>
                </a:solidFill>
                <a:latin typeface="Bahnschrift SemiBold" panose="020B0502040204020203" pitchFamily="34" charset="0"/>
              </a:rPr>
              <a:t>2.Calculate the total revenue generated from pizza sales.</a:t>
            </a:r>
          </a:p>
          <a:p>
            <a:pPr algn="just">
              <a:lnSpc>
                <a:spcPct val="150000"/>
              </a:lnSpc>
            </a:pPr>
            <a:r>
              <a:rPr lang="en-US" sz="1500" dirty="0">
                <a:solidFill>
                  <a:schemeClr val="bg2"/>
                </a:solidFill>
                <a:latin typeface="Bahnschrift SemiBold" panose="020B0502040204020203" pitchFamily="34" charset="0"/>
              </a:rPr>
              <a:t>3.Identify the highest-priced pizza.</a:t>
            </a:r>
          </a:p>
          <a:p>
            <a:pPr algn="just">
              <a:lnSpc>
                <a:spcPct val="150000"/>
              </a:lnSpc>
            </a:pPr>
            <a:r>
              <a:rPr lang="en-US" sz="1500" dirty="0">
                <a:solidFill>
                  <a:schemeClr val="bg2"/>
                </a:solidFill>
                <a:latin typeface="Bahnschrift SemiBold" panose="020B0502040204020203" pitchFamily="34" charset="0"/>
              </a:rPr>
              <a:t>4.Identify the most common pizza size ordered.</a:t>
            </a:r>
          </a:p>
          <a:p>
            <a:pPr algn="just">
              <a:lnSpc>
                <a:spcPct val="150000"/>
              </a:lnSpc>
            </a:pPr>
            <a:r>
              <a:rPr lang="en-US" sz="1500" dirty="0">
                <a:solidFill>
                  <a:schemeClr val="bg2"/>
                </a:solidFill>
                <a:latin typeface="Bahnschrift SemiBold" panose="020B0502040204020203" pitchFamily="34" charset="0"/>
              </a:rPr>
              <a:t>5.List the top 5 most ordered pizza types along with their quantities.</a:t>
            </a:r>
          </a:p>
          <a:p>
            <a:pPr algn="just">
              <a:lnSpc>
                <a:spcPct val="150000"/>
              </a:lnSpc>
            </a:pPr>
            <a:r>
              <a:rPr lang="en-US" sz="1500" b="1" u="sng" dirty="0">
                <a:solidFill>
                  <a:schemeClr val="bg2"/>
                </a:solidFill>
                <a:latin typeface="Bahnschrift SemiBold" panose="020B0502040204020203" pitchFamily="34" charset="0"/>
              </a:rPr>
              <a:t>Intermediate:</a:t>
            </a:r>
          </a:p>
          <a:p>
            <a:pPr algn="just">
              <a:lnSpc>
                <a:spcPct val="150000"/>
              </a:lnSpc>
            </a:pPr>
            <a:r>
              <a:rPr lang="en-US" sz="1500" dirty="0">
                <a:solidFill>
                  <a:schemeClr val="bg2"/>
                </a:solidFill>
                <a:latin typeface="Bahnschrift SemiBold" panose="020B0502040204020203" pitchFamily="34" charset="0"/>
              </a:rPr>
              <a:t>6.Join the necessary tables to find the total quantity of each pizza category ordered.</a:t>
            </a:r>
          </a:p>
          <a:p>
            <a:pPr algn="just">
              <a:lnSpc>
                <a:spcPct val="150000"/>
              </a:lnSpc>
            </a:pPr>
            <a:r>
              <a:rPr lang="en-US" sz="1500" dirty="0">
                <a:solidFill>
                  <a:schemeClr val="bg2"/>
                </a:solidFill>
                <a:latin typeface="Bahnschrift SemiBold" panose="020B0502040204020203" pitchFamily="34" charset="0"/>
              </a:rPr>
              <a:t>7.Determine the distribution of orders by hour of the day.</a:t>
            </a:r>
          </a:p>
          <a:p>
            <a:pPr algn="just">
              <a:lnSpc>
                <a:spcPct val="150000"/>
              </a:lnSpc>
            </a:pPr>
            <a:r>
              <a:rPr lang="en-US" sz="1500" dirty="0">
                <a:solidFill>
                  <a:schemeClr val="bg2"/>
                </a:solidFill>
                <a:latin typeface="Bahnschrift SemiBold" panose="020B0502040204020203" pitchFamily="34" charset="0"/>
              </a:rPr>
              <a:t>8.Join relevant tables to find the category-wise distribution of pizzas.</a:t>
            </a:r>
          </a:p>
          <a:p>
            <a:pPr algn="just">
              <a:lnSpc>
                <a:spcPct val="150000"/>
              </a:lnSpc>
            </a:pPr>
            <a:r>
              <a:rPr lang="en-US" sz="1500" dirty="0">
                <a:solidFill>
                  <a:schemeClr val="bg2"/>
                </a:solidFill>
                <a:latin typeface="Bahnschrift SemiBold" panose="020B0502040204020203" pitchFamily="34" charset="0"/>
              </a:rPr>
              <a:t>9.Group the orders by date and calculate the average number of pizzas ordered per day.</a:t>
            </a:r>
          </a:p>
          <a:p>
            <a:pPr algn="just">
              <a:lnSpc>
                <a:spcPct val="150000"/>
              </a:lnSpc>
            </a:pPr>
            <a:r>
              <a:rPr lang="en-US" sz="1500" dirty="0">
                <a:solidFill>
                  <a:schemeClr val="bg2"/>
                </a:solidFill>
                <a:latin typeface="Bahnschrift SemiBold" panose="020B0502040204020203" pitchFamily="34" charset="0"/>
              </a:rPr>
              <a:t>10.Determine the top 3 most ordered pizza types based on revenue.</a:t>
            </a:r>
          </a:p>
          <a:p>
            <a:pPr algn="just">
              <a:lnSpc>
                <a:spcPct val="150000"/>
              </a:lnSpc>
            </a:pPr>
            <a:r>
              <a:rPr lang="en-US" sz="1500" b="1" u="sng" dirty="0">
                <a:solidFill>
                  <a:schemeClr val="bg2"/>
                </a:solidFill>
                <a:latin typeface="Bahnschrift SemiBold" panose="020B0502040204020203" pitchFamily="34" charset="0"/>
              </a:rPr>
              <a:t>Advanced:</a:t>
            </a:r>
          </a:p>
          <a:p>
            <a:pPr algn="just">
              <a:lnSpc>
                <a:spcPct val="150000"/>
              </a:lnSpc>
            </a:pPr>
            <a:r>
              <a:rPr lang="en-US" sz="1500" dirty="0">
                <a:solidFill>
                  <a:schemeClr val="bg2"/>
                </a:solidFill>
                <a:latin typeface="Bahnschrift SemiBold" panose="020B0502040204020203" pitchFamily="34" charset="0"/>
              </a:rPr>
              <a:t>11.Calculate the percentage contribution of each pizza type to total revenue.</a:t>
            </a:r>
          </a:p>
          <a:p>
            <a:pPr algn="just">
              <a:lnSpc>
                <a:spcPct val="150000"/>
              </a:lnSpc>
            </a:pPr>
            <a:r>
              <a:rPr lang="en-US" sz="1500" dirty="0">
                <a:solidFill>
                  <a:schemeClr val="bg2"/>
                </a:solidFill>
                <a:latin typeface="Bahnschrift SemiBold" panose="020B0502040204020203" pitchFamily="34" charset="0"/>
              </a:rPr>
              <a:t>12.Analyze the cumulative revenue generated over time.</a:t>
            </a:r>
          </a:p>
          <a:p>
            <a:pPr algn="just">
              <a:lnSpc>
                <a:spcPct val="150000"/>
              </a:lnSpc>
            </a:pPr>
            <a:r>
              <a:rPr lang="en-US" sz="1500" dirty="0">
                <a:solidFill>
                  <a:schemeClr val="bg2"/>
                </a:solidFill>
                <a:latin typeface="Bahnschrift SemiBold" panose="020B0502040204020203" pitchFamily="34" charset="0"/>
              </a:rPr>
              <a:t>13.Determine the top 3 most ordered pizza types based on revenue for each pizza category.</a:t>
            </a:r>
            <a:endParaRPr lang="en-US" sz="1500" b="0" i="0" dirty="0">
              <a:solidFill>
                <a:schemeClr val="bg2"/>
              </a:solidFill>
              <a:highlight>
                <a:srgbClr val="212121"/>
              </a:highlight>
              <a:latin typeface="Bahnschrift SemiBold" panose="020B0502040204020203" pitchFamily="34" charset="0"/>
            </a:endParaRPr>
          </a:p>
        </p:txBody>
      </p:sp>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pic>
        <p:nvPicPr>
          <p:cNvPr id="4" name="Picture 3">
            <a:extLst>
              <a:ext uri="{FF2B5EF4-FFF2-40B4-BE49-F238E27FC236}">
                <a16:creationId xmlns:a16="http://schemas.microsoft.com/office/drawing/2014/main" id="{C272FFE5-D4DB-BD66-5EAD-C1F30F268A5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672053" y="1435510"/>
            <a:ext cx="3362631" cy="3781268"/>
          </a:xfrm>
          <a:prstGeom prst="rect">
            <a:avLst/>
          </a:prstGeom>
        </p:spPr>
      </p:pic>
    </p:spTree>
    <p:extLst>
      <p:ext uri="{BB962C8B-B14F-4D97-AF65-F5344CB8AC3E}">
        <p14:creationId xmlns:p14="http://schemas.microsoft.com/office/powerpoint/2010/main" val="153771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sp>
        <p:nvSpPr>
          <p:cNvPr id="18" name="TextBox 17">
            <a:extLst>
              <a:ext uri="{FF2B5EF4-FFF2-40B4-BE49-F238E27FC236}">
                <a16:creationId xmlns:a16="http://schemas.microsoft.com/office/drawing/2014/main" id="{8FFF519D-604E-47E9-82B5-91E4D137983A}"/>
              </a:ext>
            </a:extLst>
          </p:cNvPr>
          <p:cNvSpPr txBox="1"/>
          <p:nvPr/>
        </p:nvSpPr>
        <p:spPr>
          <a:xfrm>
            <a:off x="1042220" y="739040"/>
            <a:ext cx="4975123" cy="584775"/>
          </a:xfrm>
          <a:prstGeom prst="rect">
            <a:avLst/>
          </a:prstGeom>
          <a:noFill/>
          <a:ln>
            <a:solidFill>
              <a:schemeClr val="bg1"/>
            </a:solidFill>
          </a:ln>
        </p:spPr>
        <p:txBody>
          <a:bodyPr wrap="square" rtlCol="0">
            <a:spAutoFit/>
          </a:bodyPr>
          <a:lstStyle/>
          <a:p>
            <a:pPr algn="ctr"/>
            <a:r>
              <a:rPr lang="en-IN" sz="3200" b="1" dirty="0">
                <a:solidFill>
                  <a:schemeClr val="bg1">
                    <a:lumMod val="95000"/>
                  </a:schemeClr>
                </a:solidFill>
                <a:latin typeface="Bodoni MT Black" panose="02070A03080606020203" pitchFamily="18" charset="0"/>
              </a:rPr>
              <a:t>SCHEMA</a:t>
            </a:r>
            <a:r>
              <a:rPr lang="en-IN" b="1" dirty="0">
                <a:solidFill>
                  <a:schemeClr val="bg1">
                    <a:lumMod val="95000"/>
                  </a:schemeClr>
                </a:solidFill>
                <a:latin typeface="Lucida Calligraphy" panose="03010101010101010101" pitchFamily="66" charset="0"/>
              </a:rPr>
              <a:t> </a:t>
            </a:r>
          </a:p>
        </p:txBody>
      </p:sp>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pic>
        <p:nvPicPr>
          <p:cNvPr id="3" name="Picture 2">
            <a:extLst>
              <a:ext uri="{FF2B5EF4-FFF2-40B4-BE49-F238E27FC236}">
                <a16:creationId xmlns:a16="http://schemas.microsoft.com/office/drawing/2014/main" id="{7AD01AFD-38AE-A172-006B-CD5609435C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2220" y="1603222"/>
            <a:ext cx="6794090" cy="4433783"/>
          </a:xfrm>
          <a:prstGeom prst="rect">
            <a:avLst/>
          </a:prstGeom>
          <a:blipFill dpi="0" rotWithShape="1">
            <a:blip r:embed="rId9">
              <a:alphaModFix amt="29000"/>
            </a:blip>
            <a:srcRect/>
            <a:tile tx="0" ty="0" sx="100000" sy="100000" flip="none" algn="tl"/>
          </a:blipFill>
        </p:spPr>
      </p:pic>
      <p:pic>
        <p:nvPicPr>
          <p:cNvPr id="7" name="Picture 6">
            <a:extLst>
              <a:ext uri="{FF2B5EF4-FFF2-40B4-BE49-F238E27FC236}">
                <a16:creationId xmlns:a16="http://schemas.microsoft.com/office/drawing/2014/main" id="{FE45E2BD-1D9C-FED1-E147-2626357D0BF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819536" y="1860755"/>
            <a:ext cx="2556385" cy="2270315"/>
          </a:xfrm>
          <a:prstGeom prst="rect">
            <a:avLst/>
          </a:prstGeom>
        </p:spPr>
      </p:pic>
      <p:sp>
        <p:nvSpPr>
          <p:cNvPr id="10" name="Rectangle: Rounded Corners 9">
            <a:extLst>
              <a:ext uri="{FF2B5EF4-FFF2-40B4-BE49-F238E27FC236}">
                <a16:creationId xmlns:a16="http://schemas.microsoft.com/office/drawing/2014/main" id="{C32C8D3F-2FA3-36F2-9C58-5D7A46DB10FF}"/>
              </a:ext>
            </a:extLst>
          </p:cNvPr>
          <p:cNvSpPr/>
          <p:nvPr/>
        </p:nvSpPr>
        <p:spPr>
          <a:xfrm>
            <a:off x="8278762" y="4431077"/>
            <a:ext cx="3637934" cy="47452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Bodoni MT Black" panose="02070A03080606020203" pitchFamily="18" charset="0"/>
              </a:rPr>
              <a:t>PIZZA SALES DATABASE</a:t>
            </a:r>
            <a:endParaRPr lang="en-IN" dirty="0">
              <a:latin typeface="Bodoni MT Black" panose="02070A03080606020203" pitchFamily="18" charset="0"/>
            </a:endParaRPr>
          </a:p>
        </p:txBody>
      </p:sp>
    </p:spTree>
    <p:extLst>
      <p:ext uri="{BB962C8B-B14F-4D97-AF65-F5344CB8AC3E}">
        <p14:creationId xmlns:p14="http://schemas.microsoft.com/office/powerpoint/2010/main" val="40770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pic>
        <p:nvPicPr>
          <p:cNvPr id="3" name="Picture 2">
            <a:extLst>
              <a:ext uri="{FF2B5EF4-FFF2-40B4-BE49-F238E27FC236}">
                <a16:creationId xmlns:a16="http://schemas.microsoft.com/office/drawing/2014/main" id="{15E33E17-AEA5-1466-0A2E-BE3F830796CD}"/>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l="-17796" t="-1968" r="17796" b="1968"/>
          <a:stretch/>
        </p:blipFill>
        <p:spPr>
          <a:xfrm>
            <a:off x="7741652" y="1540421"/>
            <a:ext cx="4450348" cy="3658399"/>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1029970" y="290653"/>
            <a:ext cx="8851449" cy="98322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a:p>
            <a:r>
              <a:rPr lang="en-US" sz="2800" b="1" dirty="0">
                <a:latin typeface="Bodoni MT Black" panose="02070A03080606020203" pitchFamily="18" charset="0"/>
              </a:rPr>
              <a:t>Q1. Retrieve the total number of orders placed. </a:t>
            </a:r>
          </a:p>
          <a:p>
            <a:endParaRPr lang="en-IN" b="1" dirty="0">
              <a:latin typeface="Bahnschrift SemiBold" panose="020B0502040204020203" pitchFamily="34" charset="0"/>
            </a:endParaRPr>
          </a:p>
        </p:txBody>
      </p:sp>
      <p:pic>
        <p:nvPicPr>
          <p:cNvPr id="4" name="Picture 3">
            <a:extLst>
              <a:ext uri="{FF2B5EF4-FFF2-40B4-BE49-F238E27FC236}">
                <a16:creationId xmlns:a16="http://schemas.microsoft.com/office/drawing/2014/main" id="{DF99F44D-C092-D845-C3BD-F9676D64E9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3619" y="2370751"/>
            <a:ext cx="6104149" cy="1463167"/>
          </a:xfrm>
          <a:prstGeom prst="rect">
            <a:avLst/>
          </a:prstGeom>
        </p:spPr>
      </p:pic>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100438" y="4308677"/>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20" name="Picture 19">
            <a:extLst>
              <a:ext uri="{FF2B5EF4-FFF2-40B4-BE49-F238E27FC236}">
                <a16:creationId xmlns:a16="http://schemas.microsoft.com/office/drawing/2014/main" id="{1DFC4825-C490-69F4-BED6-7B9FC622E288}"/>
              </a:ext>
            </a:extLst>
          </p:cNvPr>
          <p:cNvPicPr>
            <a:picLocks noChangeAspect="1"/>
          </p:cNvPicPr>
          <p:nvPr/>
        </p:nvPicPr>
        <p:blipFill rotWithShape="1">
          <a:blip r:embed="rId12">
            <a:extLst>
              <a:ext uri="{28A0092B-C50C-407E-A947-70E740481C1C}">
                <a14:useLocalDpi xmlns:a14="http://schemas.microsoft.com/office/drawing/2010/main" val="0"/>
              </a:ext>
            </a:extLst>
          </a:blip>
          <a:srcRect l="507" t="607" r="20239" b="-607"/>
          <a:stretch/>
        </p:blipFill>
        <p:spPr>
          <a:xfrm>
            <a:off x="3503952" y="5004625"/>
            <a:ext cx="4608263" cy="1177296"/>
          </a:xfrm>
          <a:prstGeom prst="rect">
            <a:avLst/>
          </a:prstGeom>
        </p:spPr>
      </p:pic>
      <p:pic>
        <p:nvPicPr>
          <p:cNvPr id="22" name="Graphic 21" descr="A lightbulb">
            <a:extLst>
              <a:ext uri="{FF2B5EF4-FFF2-40B4-BE49-F238E27FC236}">
                <a16:creationId xmlns:a16="http://schemas.microsoft.com/office/drawing/2014/main" id="{8ADFC04E-234D-F768-C8C0-09851B6253E8}"/>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6012" t="17634" r="13462" b="8625"/>
          <a:stretch/>
        </p:blipFill>
        <p:spPr>
          <a:xfrm>
            <a:off x="0" y="2549322"/>
            <a:ext cx="2277803" cy="2475105"/>
          </a:xfrm>
          <a:prstGeom prst="rect">
            <a:avLst/>
          </a:prstGeom>
        </p:spPr>
      </p:pic>
    </p:spTree>
    <p:extLst>
      <p:ext uri="{BB962C8B-B14F-4D97-AF65-F5344CB8AC3E}">
        <p14:creationId xmlns:p14="http://schemas.microsoft.com/office/powerpoint/2010/main" val="96726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1029971" y="290653"/>
            <a:ext cx="8802288" cy="98322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a:p>
            <a:r>
              <a:rPr lang="en-US" sz="2800" b="1" dirty="0">
                <a:latin typeface="Bodoni MT Black" panose="02070A03080606020203" pitchFamily="18" charset="0"/>
              </a:rPr>
              <a:t>Q2. Calculate the total revenue generated from pizza sales.</a:t>
            </a:r>
          </a:p>
          <a:p>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100438" y="4308677"/>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5" name="Picture 4">
            <a:extLst>
              <a:ext uri="{FF2B5EF4-FFF2-40B4-BE49-F238E27FC236}">
                <a16:creationId xmlns:a16="http://schemas.microsoft.com/office/drawing/2014/main" id="{996AA5D4-418E-DAE2-AC9C-99BF11054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6716" y="2240964"/>
            <a:ext cx="6408798" cy="1886607"/>
          </a:xfrm>
          <a:prstGeom prst="rect">
            <a:avLst/>
          </a:prstGeom>
        </p:spPr>
      </p:pic>
      <p:pic>
        <p:nvPicPr>
          <p:cNvPr id="7" name="Picture 6">
            <a:extLst>
              <a:ext uri="{FF2B5EF4-FFF2-40B4-BE49-F238E27FC236}">
                <a16:creationId xmlns:a16="http://schemas.microsoft.com/office/drawing/2014/main" id="{D6DF4409-C01E-674C-41EF-244FC8F092E3}"/>
              </a:ext>
            </a:extLst>
          </p:cNvPr>
          <p:cNvPicPr>
            <a:picLocks noChangeAspect="1"/>
          </p:cNvPicPr>
          <p:nvPr/>
        </p:nvPicPr>
        <p:blipFill rotWithShape="1">
          <a:blip r:embed="rId9">
            <a:extLst>
              <a:ext uri="{28A0092B-C50C-407E-A947-70E740481C1C}">
                <a14:useLocalDpi xmlns:a14="http://schemas.microsoft.com/office/drawing/2010/main" val="0"/>
              </a:ext>
            </a:extLst>
          </a:blip>
          <a:srcRect t="-56441" r="3289"/>
          <a:stretch/>
        </p:blipFill>
        <p:spPr>
          <a:xfrm>
            <a:off x="3312302" y="4768645"/>
            <a:ext cx="4927130" cy="1179870"/>
          </a:xfrm>
          <a:prstGeom prst="rect">
            <a:avLst/>
          </a:prstGeom>
        </p:spPr>
      </p:pic>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6012" t="17634" r="13462" b="8625"/>
          <a:stretch/>
        </p:blipFill>
        <p:spPr>
          <a:xfrm>
            <a:off x="0" y="2549322"/>
            <a:ext cx="2277803" cy="2475105"/>
          </a:xfrm>
          <a:prstGeom prst="rect">
            <a:avLst/>
          </a:prstGeom>
        </p:spPr>
      </p:pic>
      <p:pic>
        <p:nvPicPr>
          <p:cNvPr id="21" name="Picture 20">
            <a:extLst>
              <a:ext uri="{FF2B5EF4-FFF2-40B4-BE49-F238E27FC236}">
                <a16:creationId xmlns:a16="http://schemas.microsoft.com/office/drawing/2014/main" id="{3919C863-F1DE-DADD-F382-F54C56C82884}"/>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l="-17796" t="-1968" r="17796" b="1968"/>
          <a:stretch/>
        </p:blipFill>
        <p:spPr>
          <a:xfrm>
            <a:off x="7741652" y="1540421"/>
            <a:ext cx="4450348" cy="3658399"/>
          </a:xfrm>
          <a:prstGeom prst="rect">
            <a:avLst/>
          </a:prstGeom>
        </p:spPr>
      </p:pic>
    </p:spTree>
    <p:extLst>
      <p:ext uri="{BB962C8B-B14F-4D97-AF65-F5344CB8AC3E}">
        <p14:creationId xmlns:p14="http://schemas.microsoft.com/office/powerpoint/2010/main" val="177552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1029971" y="290653"/>
            <a:ext cx="7799397" cy="61134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dirty="0">
                <a:latin typeface="Bodoni MT Black" panose="02070A03080606020203" pitchFamily="18" charset="0"/>
              </a:rPr>
              <a:t>Q3. Identify the highest-priced pizza.</a:t>
            </a:r>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QUERY</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093296" y="4401131"/>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10" name="Picture 9">
            <a:extLst>
              <a:ext uri="{FF2B5EF4-FFF2-40B4-BE49-F238E27FC236}">
                <a16:creationId xmlns:a16="http://schemas.microsoft.com/office/drawing/2014/main" id="{4F2DF9EB-B00A-48A2-EC11-5FE53983596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5409" r="15409"/>
          <a:stretch/>
        </p:blipFill>
        <p:spPr>
          <a:xfrm>
            <a:off x="8921154" y="1861988"/>
            <a:ext cx="3270846" cy="2644558"/>
          </a:xfrm>
          <a:prstGeom prst="rect">
            <a:avLst/>
          </a:prstGeom>
        </p:spPr>
      </p:pic>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6012" t="17634" r="13462" b="8625"/>
          <a:stretch/>
        </p:blipFill>
        <p:spPr>
          <a:xfrm>
            <a:off x="0" y="2549322"/>
            <a:ext cx="2277803" cy="2475105"/>
          </a:xfrm>
          <a:prstGeom prst="rect">
            <a:avLst/>
          </a:prstGeom>
        </p:spPr>
      </p:pic>
      <p:pic>
        <p:nvPicPr>
          <p:cNvPr id="3" name="Picture 2">
            <a:extLst>
              <a:ext uri="{FF2B5EF4-FFF2-40B4-BE49-F238E27FC236}">
                <a16:creationId xmlns:a16="http://schemas.microsoft.com/office/drawing/2014/main" id="{1EC94605-E56C-BDFB-B476-545A8B928F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95053" y="1616823"/>
            <a:ext cx="6491870" cy="2475105"/>
          </a:xfrm>
          <a:prstGeom prst="rect">
            <a:avLst/>
          </a:prstGeom>
        </p:spPr>
      </p:pic>
      <p:pic>
        <p:nvPicPr>
          <p:cNvPr id="6" name="Picture 5">
            <a:extLst>
              <a:ext uri="{FF2B5EF4-FFF2-40B4-BE49-F238E27FC236}">
                <a16:creationId xmlns:a16="http://schemas.microsoft.com/office/drawing/2014/main" id="{D7400FAB-72E3-3644-ACD5-D4078DB23A67}"/>
              </a:ext>
            </a:extLst>
          </p:cNvPr>
          <p:cNvPicPr>
            <a:picLocks noChangeAspect="1"/>
          </p:cNvPicPr>
          <p:nvPr/>
        </p:nvPicPr>
        <p:blipFill rotWithShape="1">
          <a:blip r:embed="rId13">
            <a:extLst>
              <a:ext uri="{28A0092B-C50C-407E-A947-70E740481C1C}">
                <a14:useLocalDpi xmlns:a14="http://schemas.microsoft.com/office/drawing/2010/main" val="0"/>
              </a:ext>
            </a:extLst>
          </a:blip>
          <a:srcRect r="8591"/>
          <a:stretch/>
        </p:blipFill>
        <p:spPr>
          <a:xfrm>
            <a:off x="3317253" y="5148106"/>
            <a:ext cx="5266310" cy="896954"/>
          </a:xfrm>
          <a:prstGeom prst="rect">
            <a:avLst/>
          </a:prstGeom>
        </p:spPr>
      </p:pic>
    </p:spTree>
    <p:extLst>
      <p:ext uri="{BB962C8B-B14F-4D97-AF65-F5344CB8AC3E}">
        <p14:creationId xmlns:p14="http://schemas.microsoft.com/office/powerpoint/2010/main" val="93812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4290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662CC-ABC2-4568-3907-38D5A02F4A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30" t="10984" r="-18630" b="-10984"/>
          <a:stretch/>
        </p:blipFill>
        <p:spPr>
          <a:xfrm>
            <a:off x="0" y="0"/>
            <a:ext cx="1159424" cy="983226"/>
          </a:xfrm>
          <a:prstGeom prst="rect">
            <a:avLst/>
          </a:prstGeom>
        </p:spPr>
      </p:pic>
      <p:pic>
        <p:nvPicPr>
          <p:cNvPr id="17" name="Picture 16">
            <a:extLst>
              <a:ext uri="{FF2B5EF4-FFF2-40B4-BE49-F238E27FC236}">
                <a16:creationId xmlns:a16="http://schemas.microsoft.com/office/drawing/2014/main" id="{E4B8819F-A110-9F7B-38BD-B6258579B68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060" r="-18060"/>
          <a:stretch/>
        </p:blipFill>
        <p:spPr>
          <a:xfrm rot="21299946">
            <a:off x="-18293" y="5999054"/>
            <a:ext cx="1196010" cy="835742"/>
          </a:xfrm>
          <a:prstGeom prst="rect">
            <a:avLst/>
          </a:prstGeom>
        </p:spPr>
      </p:pic>
      <p:pic>
        <p:nvPicPr>
          <p:cNvPr id="25" name="Picture 24">
            <a:extLst>
              <a:ext uri="{FF2B5EF4-FFF2-40B4-BE49-F238E27FC236}">
                <a16:creationId xmlns:a16="http://schemas.microsoft.com/office/drawing/2014/main" id="{78404545-F9D8-73AA-1FB8-D2FD506974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971" t="15862" r="19971" b="-15862"/>
          <a:stretch/>
        </p:blipFill>
        <p:spPr>
          <a:xfrm>
            <a:off x="10569678" y="-27944"/>
            <a:ext cx="1622322" cy="1588692"/>
          </a:xfrm>
          <a:prstGeom prst="rect">
            <a:avLst/>
          </a:prstGeom>
        </p:spPr>
      </p:pic>
      <p:sp>
        <p:nvSpPr>
          <p:cNvPr id="8" name="Rectangle: Rounded Corners 7">
            <a:extLst>
              <a:ext uri="{FF2B5EF4-FFF2-40B4-BE49-F238E27FC236}">
                <a16:creationId xmlns:a16="http://schemas.microsoft.com/office/drawing/2014/main" id="{257EB484-A415-9697-7D99-788AF4FC13E2}"/>
              </a:ext>
            </a:extLst>
          </p:cNvPr>
          <p:cNvSpPr/>
          <p:nvPr/>
        </p:nvSpPr>
        <p:spPr>
          <a:xfrm>
            <a:off x="1029971" y="290654"/>
            <a:ext cx="9539707" cy="62329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latin typeface="Bodoni MT Black" panose="02070A03080606020203" pitchFamily="18" charset="0"/>
              </a:rPr>
              <a:t>Q4. Identify the most common pizza size ordered.</a:t>
            </a:r>
            <a:endParaRPr lang="en-IN" b="1" dirty="0">
              <a:latin typeface="Bahnschrift SemiBold" panose="020B0502040204020203" pitchFamily="34" charset="0"/>
            </a:endParaRPr>
          </a:p>
        </p:txBody>
      </p:sp>
      <p:sp>
        <p:nvSpPr>
          <p:cNvPr id="16" name="Oval 15">
            <a:extLst>
              <a:ext uri="{FF2B5EF4-FFF2-40B4-BE49-F238E27FC236}">
                <a16:creationId xmlns:a16="http://schemas.microsoft.com/office/drawing/2014/main" id="{E22D46FF-0447-F948-6696-E8CB3286C354}"/>
              </a:ext>
            </a:extLst>
          </p:cNvPr>
          <p:cNvSpPr/>
          <p:nvPr/>
        </p:nvSpPr>
        <p:spPr>
          <a:xfrm>
            <a:off x="1211868" y="1500472"/>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INPUT</a:t>
            </a:r>
            <a:endParaRPr lang="en-IN" b="1" dirty="0">
              <a:solidFill>
                <a:schemeClr val="bg1"/>
              </a:solidFill>
              <a:latin typeface="Bahnschrift SemiBold" panose="020B0502040204020203" pitchFamily="34" charset="0"/>
            </a:endParaRPr>
          </a:p>
        </p:txBody>
      </p:sp>
      <p:sp>
        <p:nvSpPr>
          <p:cNvPr id="18" name="Oval 17">
            <a:extLst>
              <a:ext uri="{FF2B5EF4-FFF2-40B4-BE49-F238E27FC236}">
                <a16:creationId xmlns:a16="http://schemas.microsoft.com/office/drawing/2014/main" id="{3DE8F768-FFA8-2CAF-C061-6F21771B88DB}"/>
              </a:ext>
            </a:extLst>
          </p:cNvPr>
          <p:cNvSpPr/>
          <p:nvPr/>
        </p:nvSpPr>
        <p:spPr>
          <a:xfrm>
            <a:off x="2093296" y="4401131"/>
            <a:ext cx="1403514" cy="623296"/>
          </a:xfrm>
          <a:prstGeom prst="ellipse">
            <a:avLst/>
          </a:prstGeom>
          <a:no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Bahnschrift SemiBold" panose="020B0502040204020203" pitchFamily="34" charset="0"/>
              </a:rPr>
              <a:t>OUTPUT</a:t>
            </a:r>
            <a:endParaRPr lang="en-IN" b="1" dirty="0">
              <a:solidFill>
                <a:schemeClr val="bg1"/>
              </a:solidFill>
              <a:latin typeface="Bahnschrift SemiBold" panose="020B0502040204020203" pitchFamily="34" charset="0"/>
            </a:endParaRPr>
          </a:p>
        </p:txBody>
      </p:sp>
      <p:pic>
        <p:nvPicPr>
          <p:cNvPr id="10" name="Picture 9">
            <a:extLst>
              <a:ext uri="{FF2B5EF4-FFF2-40B4-BE49-F238E27FC236}">
                <a16:creationId xmlns:a16="http://schemas.microsoft.com/office/drawing/2014/main" id="{4F2DF9EB-B00A-48A2-EC11-5FE53983596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5409" r="15409"/>
          <a:stretch/>
        </p:blipFill>
        <p:spPr>
          <a:xfrm>
            <a:off x="8921154" y="1861988"/>
            <a:ext cx="3270846" cy="2644558"/>
          </a:xfrm>
          <a:prstGeom prst="rect">
            <a:avLst/>
          </a:prstGeom>
        </p:spPr>
      </p:pic>
      <p:pic>
        <p:nvPicPr>
          <p:cNvPr id="12" name="Graphic 11" descr="A lightbulb">
            <a:extLst>
              <a:ext uri="{FF2B5EF4-FFF2-40B4-BE49-F238E27FC236}">
                <a16:creationId xmlns:a16="http://schemas.microsoft.com/office/drawing/2014/main" id="{27C87111-06AE-C7B8-C8C9-F724AA6D15B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6012" t="17634" r="13462" b="8625"/>
          <a:stretch/>
        </p:blipFill>
        <p:spPr>
          <a:xfrm>
            <a:off x="0" y="2549322"/>
            <a:ext cx="2277803" cy="2475105"/>
          </a:xfrm>
          <a:prstGeom prst="rect">
            <a:avLst/>
          </a:prstGeom>
        </p:spPr>
      </p:pic>
      <p:pic>
        <p:nvPicPr>
          <p:cNvPr id="4" name="Picture 3">
            <a:extLst>
              <a:ext uri="{FF2B5EF4-FFF2-40B4-BE49-F238E27FC236}">
                <a16:creationId xmlns:a16="http://schemas.microsoft.com/office/drawing/2014/main" id="{A54312C2-E342-C99C-1B96-348E190C282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95053" y="1500472"/>
            <a:ext cx="6426946" cy="2644558"/>
          </a:xfrm>
          <a:prstGeom prst="rect">
            <a:avLst/>
          </a:prstGeom>
        </p:spPr>
      </p:pic>
      <p:pic>
        <p:nvPicPr>
          <p:cNvPr id="7" name="Picture 6">
            <a:extLst>
              <a:ext uri="{FF2B5EF4-FFF2-40B4-BE49-F238E27FC236}">
                <a16:creationId xmlns:a16="http://schemas.microsoft.com/office/drawing/2014/main" id="{47706ED8-A1BB-2A18-44CF-1956F910FB5F}"/>
              </a:ext>
            </a:extLst>
          </p:cNvPr>
          <p:cNvPicPr>
            <a:picLocks noChangeAspect="1"/>
          </p:cNvPicPr>
          <p:nvPr/>
        </p:nvPicPr>
        <p:blipFill rotWithShape="1">
          <a:blip r:embed="rId13">
            <a:extLst>
              <a:ext uri="{28A0092B-C50C-407E-A947-70E740481C1C}">
                <a14:useLocalDpi xmlns:a14="http://schemas.microsoft.com/office/drawing/2010/main" val="0"/>
              </a:ext>
            </a:extLst>
          </a:blip>
          <a:srcRect r="8398"/>
          <a:stretch/>
        </p:blipFill>
        <p:spPr>
          <a:xfrm>
            <a:off x="3154131" y="5171208"/>
            <a:ext cx="5658819" cy="947801"/>
          </a:xfrm>
          <a:prstGeom prst="rect">
            <a:avLst/>
          </a:prstGeom>
        </p:spPr>
      </p:pic>
    </p:spTree>
    <p:extLst>
      <p:ext uri="{BB962C8B-B14F-4D97-AF65-F5344CB8AC3E}">
        <p14:creationId xmlns:p14="http://schemas.microsoft.com/office/powerpoint/2010/main" val="318982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904</Words>
  <Application>Microsoft Office PowerPoint</Application>
  <PresentationFormat>Widescreen</PresentationFormat>
  <Paragraphs>92</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Bahnschrift SemiBold</vt:lpstr>
      <vt:lpstr>Bahnschrift SemiBold Condensed</vt:lpstr>
      <vt:lpstr>Bodoni MT Black</vt:lpstr>
      <vt:lpstr>Calibri</vt:lpstr>
      <vt:lpstr>Calibri Light</vt:lpstr>
      <vt:lpstr>Lucida Calligraphy</vt:lpstr>
      <vt:lpstr>OCR A Extended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Santanu Dutta</dc:creator>
  <cp:lastModifiedBy>Santanu Dutta</cp:lastModifiedBy>
  <cp:revision>2</cp:revision>
  <dcterms:created xsi:type="dcterms:W3CDTF">2024-04-27T06:17:00Z</dcterms:created>
  <dcterms:modified xsi:type="dcterms:W3CDTF">2024-04-29T07:57:19Z</dcterms:modified>
</cp:coreProperties>
</file>